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91" r:id="rId4"/>
    <p:sldId id="293" r:id="rId5"/>
    <p:sldId id="260" r:id="rId6"/>
    <p:sldId id="279" r:id="rId7"/>
    <p:sldId id="284" r:id="rId8"/>
    <p:sldId id="264" r:id="rId9"/>
    <p:sldId id="297" r:id="rId10"/>
    <p:sldId id="296" r:id="rId11"/>
    <p:sldId id="298" r:id="rId12"/>
    <p:sldId id="295" r:id="rId13"/>
    <p:sldId id="292" r:id="rId14"/>
    <p:sldId id="270" r:id="rId15"/>
    <p:sldId id="265" r:id="rId16"/>
    <p:sldId id="267" r:id="rId17"/>
    <p:sldId id="294" r:id="rId18"/>
    <p:sldId id="288" r:id="rId19"/>
    <p:sldId id="299" r:id="rId20"/>
    <p:sldId id="282" r:id="rId21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D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7" autoAdjust="0"/>
    <p:restoredTop sz="89420" autoAdjust="0"/>
  </p:normalViewPr>
  <p:slideViewPr>
    <p:cSldViewPr>
      <p:cViewPr>
        <p:scale>
          <a:sx n="80" d="100"/>
          <a:sy n="80" d="100"/>
        </p:scale>
        <p:origin x="-13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E5D731-0DF7-43D2-B725-0E85C71BBB5C}" type="datetimeFigureOut">
              <a:rPr lang="pt-BR" smtClean="0"/>
              <a:pPr/>
              <a:t>11/05/2010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FEB37E-E968-4AA8-9CD2-6FAF1C80D0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65265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Outlook Live ainda disponibiliza recursos que normalmente são cobrados por outros serviços como: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95% filtragem</a:t>
            </a:r>
            <a:r>
              <a:rPr lang="pt-BR" baseline="0" dirty="0" smtClean="0"/>
              <a:t> de SPAMs e 99% de filtro de SPAMs baseados em imagem;</a:t>
            </a:r>
          </a:p>
          <a:p>
            <a:pPr>
              <a:buFont typeface="Arial" pitchFamily="34" charset="0"/>
              <a:buChar char="•"/>
            </a:pPr>
            <a:r>
              <a:rPr lang="pt-BR" baseline="0" dirty="0" smtClean="0"/>
              <a:t> Encriptação de email gratuita;</a:t>
            </a:r>
          </a:p>
          <a:p>
            <a:pPr>
              <a:buFont typeface="Arial" pitchFamily="34" charset="0"/>
              <a:buChar char="•"/>
            </a:pPr>
            <a:r>
              <a:rPr lang="pt-BR" baseline="0" dirty="0" smtClean="0"/>
              <a:t> Recursos para confirmação de envio e leitura de mensagens;</a:t>
            </a:r>
          </a:p>
          <a:p>
            <a:pPr>
              <a:buFont typeface="Arial" pitchFamily="34" charset="0"/>
              <a:buChar char="•"/>
            </a:pPr>
            <a:r>
              <a:rPr lang="pt-BR" baseline="0" dirty="0" smtClean="0"/>
              <a:t> Listas de distribuição restritas (permitindo serem ocultas no Catálogo de Endereços);</a:t>
            </a:r>
          </a:p>
          <a:p>
            <a:pPr>
              <a:buFont typeface="Arial" pitchFamily="34" charset="0"/>
              <a:buChar char="•"/>
            </a:pPr>
            <a:r>
              <a:rPr lang="pt-BR" baseline="0" dirty="0" smtClean="0"/>
              <a:t> Sincronização com celulares, smartphones de diversos sistemas operacionais;</a:t>
            </a:r>
          </a:p>
          <a:p>
            <a:pPr>
              <a:buFont typeface="Arial" pitchFamily="34" charset="0"/>
              <a:buNone/>
            </a:pPr>
            <a:endParaRPr lang="pt-BR" baseline="0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É possível ocultar o Messenger da</a:t>
            </a:r>
            <a:r>
              <a:rPr lang="pt-BR" baseline="0" dirty="0" smtClean="0"/>
              <a:t> caixa de entrada do email, se desejar.</a:t>
            </a:r>
          </a:p>
          <a:p>
            <a:r>
              <a:rPr lang="pt-BR" baseline="0" dirty="0" smtClean="0"/>
              <a:t>Customize o logotipo de sua instituição e links do menu superior.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Todos os serviços</a:t>
            </a:r>
            <a:r>
              <a:rPr lang="pt-BR" baseline="0" dirty="0" smtClean="0"/>
              <a:t> Windows Live estão disponíveis gratuitamente. </a:t>
            </a:r>
          </a:p>
          <a:p>
            <a:r>
              <a:rPr lang="pt-BR" baseline="0" dirty="0" smtClean="0"/>
              <a:t>O </a:t>
            </a:r>
            <a:r>
              <a:rPr lang="pt-BR" baseline="0" dirty="0" err="1" smtClean="0"/>
              <a:t>DreamSpark</a:t>
            </a:r>
            <a:r>
              <a:rPr lang="pt-BR" baseline="0" dirty="0" smtClean="0"/>
              <a:t> hoje permite o acesso de maneira rápida através do Live@edu. Basta o usuário utilizar seu Live ID fornecido pela escola / universidades para ter acesso gratuito por 1 ano aos softwares Microsoft disponibilizados no programa.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Fases de implantação</a:t>
            </a:r>
            <a:r>
              <a:rPr lang="pt-BR" baseline="0" dirty="0" smtClean="0"/>
              <a:t> do </a:t>
            </a:r>
            <a:r>
              <a:rPr lang="pt-BR" baseline="0" dirty="0" err="1" smtClean="0"/>
              <a:t>Live@edu</a:t>
            </a:r>
            <a:endParaRPr lang="pt-BR" baseline="0" dirty="0" smtClean="0"/>
          </a:p>
          <a:p>
            <a:r>
              <a:rPr lang="pt-BR" baseline="0" dirty="0" smtClean="0"/>
              <a:t>As fases de implantação e customização são bem simples, mas infelizmente , algumas instituições entendem que seu projeto se encerra neste ponto quando as contas de email são criadas. Com isso, não há uma integração com mais serviços e recursos que os alunos precisam.</a:t>
            </a:r>
          </a:p>
          <a:p>
            <a:r>
              <a:rPr lang="pt-BR" baseline="0" dirty="0" smtClean="0"/>
              <a:t>Leia mais sobre isso em: http://liveatedubrasil.spaces.live.com/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infraestrutura e demanda dos alunos por tecnologia tem</a:t>
            </a:r>
            <a:r>
              <a:rPr lang="pt-BR" baseline="0" dirty="0" smtClean="0"/>
              <a:t> sido maior e isto passa a ser cada vez mais um fator de decisão sobre a escolha da universidade para seus estudos.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Visão geral dos programas acadêmicos que a Microsoft disponibiliza às instituições de ensino.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Maior segurança graças à</a:t>
            </a:r>
            <a:r>
              <a:rPr lang="pt-BR" baseline="0" dirty="0" smtClean="0"/>
              <a:t> integração dos produtos e soluções da plataforma Microsoft.</a:t>
            </a:r>
          </a:p>
          <a:p>
            <a:r>
              <a:rPr lang="pt-BR" baseline="0" dirty="0" smtClean="0"/>
              <a:t>Apresentamos um diferencial com relação à segurança e privacidade de dados, assim como a disponibilidade de acesso a informações a partir de qualquer lugar.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 universidade / escola pode gastar até</a:t>
            </a:r>
            <a:r>
              <a:rPr lang="pt-BR" baseline="0" dirty="0" smtClean="0"/>
              <a:t> </a:t>
            </a:r>
            <a:r>
              <a:rPr lang="pt-BR" b="1" baseline="0" dirty="0" smtClean="0"/>
              <a:t>R$</a:t>
            </a:r>
            <a:r>
              <a:rPr lang="pt-BR" baseline="0" dirty="0" smtClean="0"/>
              <a:t> </a:t>
            </a:r>
            <a:r>
              <a:rPr lang="pt-BR" b="1" baseline="0" dirty="0" smtClean="0"/>
              <a:t>100 mil </a:t>
            </a:r>
            <a:r>
              <a:rPr lang="pt-BR" baseline="0" dirty="0" smtClean="0"/>
              <a:t>por ano para manter uma estrutura de emails, suporte e manutenção aos seus alunos e corpo docente.</a:t>
            </a:r>
          </a:p>
          <a:p>
            <a:r>
              <a:rPr lang="pt-BR" baseline="0" dirty="0" smtClean="0"/>
              <a:t>Com o Live@edu a redução pode chegar a 90% em cenários onde ocorra integração com portais e aplicações e 100% quando o desejo é apenas de utilizar os emails.</a:t>
            </a:r>
          </a:p>
          <a:p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Nossa proposta consiste basicamente em reduzir o custo de infraestrutura que este serviço poderia trazer e ofertar uma plataforma confiável e disponível para que as instituições possam reforçar sua identidade com os alunos e fornecer soluções e produtos Microsoft a este público.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nossos testes</a:t>
            </a:r>
            <a:r>
              <a:rPr lang="pt-BR" baseline="0" dirty="0" smtClean="0"/>
              <a:t> e exemplos, utilizamos diversos navegadores e plataformas com o Live@edu.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Evite o uso de </a:t>
            </a:r>
            <a:r>
              <a:rPr lang="pt-BR" dirty="0" err="1" smtClean="0"/>
              <a:t>pendrives</a:t>
            </a:r>
            <a:r>
              <a:rPr lang="pt-BR" dirty="0" smtClean="0"/>
              <a:t> em</a:t>
            </a:r>
            <a:r>
              <a:rPr lang="pt-BR" baseline="0" dirty="0" smtClean="0"/>
              <a:t> sua rede. Com o SkyDrive, h</a:t>
            </a:r>
            <a:r>
              <a:rPr lang="pt-BR" dirty="0" smtClean="0"/>
              <a:t>á 3 níveis de compartilhamento de dados no SkyDrive: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b="1" baseline="0" dirty="0" smtClean="0"/>
              <a:t> Privado: </a:t>
            </a:r>
            <a:r>
              <a:rPr lang="pt-BR" baseline="0" dirty="0" smtClean="0"/>
              <a:t>Somente o usuário tem acesso através de seu Live ID e senha;</a:t>
            </a:r>
          </a:p>
          <a:p>
            <a:pPr>
              <a:buFont typeface="Arial" pitchFamily="34" charset="0"/>
              <a:buChar char="•"/>
            </a:pPr>
            <a:r>
              <a:rPr lang="pt-BR" b="1" baseline="0" dirty="0" smtClean="0"/>
              <a:t> Compartilhado: </a:t>
            </a:r>
            <a:r>
              <a:rPr lang="pt-BR" baseline="0" dirty="0" smtClean="0"/>
              <a:t>Permite ao usuário compartilhar arquivos e pastas com contatos que especificar;</a:t>
            </a:r>
          </a:p>
          <a:p>
            <a:pPr>
              <a:buFont typeface="Arial" pitchFamily="34" charset="0"/>
              <a:buChar char="•"/>
            </a:pPr>
            <a:r>
              <a:rPr lang="pt-BR" b="1" baseline="0" dirty="0" smtClean="0"/>
              <a:t> Público: </a:t>
            </a:r>
            <a:r>
              <a:rPr lang="pt-BR" baseline="0" dirty="0" smtClean="0"/>
              <a:t>Disponibilize seus arquivos para todos na web;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B37E-E968-4AA8-9CD2-6FAF1C80D00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E8C0-A2E6-4A65-A62A-5B310E531FC4}" type="datetimeFigureOut">
              <a:rPr lang="pt-BR" smtClean="0"/>
              <a:pPr/>
              <a:t>11/05/2010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AA1-7105-4190-8F80-0B169A522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E8C0-A2E6-4A65-A62A-5B310E531FC4}" type="datetimeFigureOut">
              <a:rPr lang="pt-BR" smtClean="0"/>
              <a:pPr/>
              <a:t>11/05/2010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AA1-7105-4190-8F80-0B169A522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E8C0-A2E6-4A65-A62A-5B310E531FC4}" type="datetimeFigureOut">
              <a:rPr lang="pt-BR" smtClean="0"/>
              <a:pPr/>
              <a:t>11/05/2010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AA1-7105-4190-8F80-0B169A522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E8C0-A2E6-4A65-A62A-5B310E531FC4}" type="datetimeFigureOut">
              <a:rPr lang="pt-BR" smtClean="0"/>
              <a:pPr/>
              <a:t>11/05/2010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AA1-7105-4190-8F80-0B169A522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E8C0-A2E6-4A65-A62A-5B310E531FC4}" type="datetimeFigureOut">
              <a:rPr lang="pt-BR" smtClean="0"/>
              <a:pPr/>
              <a:t>11/05/2010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AA1-7105-4190-8F80-0B169A522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E8C0-A2E6-4A65-A62A-5B310E531FC4}" type="datetimeFigureOut">
              <a:rPr lang="pt-BR" smtClean="0"/>
              <a:pPr/>
              <a:t>11/05/2010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AA1-7105-4190-8F80-0B169A522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E8C0-A2E6-4A65-A62A-5B310E531FC4}" type="datetimeFigureOut">
              <a:rPr lang="pt-BR" smtClean="0"/>
              <a:pPr/>
              <a:t>11/05/2010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AA1-7105-4190-8F80-0B169A522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E8C0-A2E6-4A65-A62A-5B310E531FC4}" type="datetimeFigureOut">
              <a:rPr lang="pt-BR" smtClean="0"/>
              <a:pPr/>
              <a:t>11/05/2010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AA1-7105-4190-8F80-0B169A522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E8C0-A2E6-4A65-A62A-5B310E531FC4}" type="datetimeFigureOut">
              <a:rPr lang="pt-BR" smtClean="0"/>
              <a:pPr/>
              <a:t>11/05/2010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AA1-7105-4190-8F80-0B169A522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E8C0-A2E6-4A65-A62A-5B310E531FC4}" type="datetimeFigureOut">
              <a:rPr lang="pt-BR" smtClean="0"/>
              <a:pPr/>
              <a:t>11/05/2010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AA1-7105-4190-8F80-0B169A522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E8C0-A2E6-4A65-A62A-5B310E531FC4}" type="datetimeFigureOut">
              <a:rPr lang="pt-BR" smtClean="0"/>
              <a:pPr/>
              <a:t>11/05/2010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DAA1-7105-4190-8F80-0B169A522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E8C0-A2E6-4A65-A62A-5B310E531FC4}" type="datetimeFigureOut">
              <a:rPr lang="pt-BR" smtClean="0"/>
              <a:pPr/>
              <a:t>11/05/2010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9DAA1-7105-4190-8F80-0B169A5220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5.jpe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9.png"/><Relationship Id="rId3" Type="http://schemas.openxmlformats.org/officeDocument/2006/relationships/image" Target="../media/image15.jpeg"/><Relationship Id="rId7" Type="http://schemas.openxmlformats.org/officeDocument/2006/relationships/image" Target="../media/image31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30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-risen\Documents\Windows%20Live@Edu\Apresenta&#231;&#245;es\Campo%20Limpo%20Paulista%20e%20Microsoft.wmv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1.png"/><Relationship Id="rId3" Type="http://schemas.openxmlformats.org/officeDocument/2006/relationships/image" Target="../media/image15.jpeg"/><Relationship Id="rId7" Type="http://schemas.openxmlformats.org/officeDocument/2006/relationships/image" Target="../media/image36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hyperlink" Target="http://en.wikipedia.org/wiki/File:Apple-logo.png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714348" y="3857628"/>
            <a:ext cx="7681300" cy="4616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Ricardo Senna | Especialista Live@edu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Microsoft </a:t>
            </a:r>
            <a:r>
              <a:rPr kumimoji="0" lang="pt-B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Brasil</a:t>
            </a:r>
            <a:endParaRPr kumimoji="0" lang="pt-BR" sz="2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624535"/>
            <a:ext cx="6257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Blue-Black MS Live@edu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7" y="1928802"/>
            <a:ext cx="6271753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0"/>
            <a:ext cx="93554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868"/>
            <a:ext cx="9048750" cy="701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my documents\Back up files for Clients\2008\Microsoft\Microsoft Logos\Black MS Live@edu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2462" y="6500834"/>
            <a:ext cx="951113" cy="227599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85720" y="285008"/>
            <a:ext cx="8572559" cy="4293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1" i="0" u="none" strike="noStrike" kern="1200" cap="none" spc="-100" normalizeH="0" baseline="0" noProof="0" dirty="0" smtClean="0">
                <a:ln w="3175">
                  <a:noFill/>
                </a:ln>
                <a:solidFill>
                  <a:srgbClr val="0084B4"/>
                </a:solidFill>
                <a:effectLst/>
                <a:uLnTx/>
                <a:uFillTx/>
                <a:latin typeface="Segoe"/>
                <a:ea typeface="+mn-ea"/>
                <a:cs typeface="Arial"/>
              </a:rPr>
              <a:t>Edite e compartilhe seus arquivos online</a:t>
            </a:r>
            <a:endParaRPr kumimoji="0" lang="pt-BR" sz="3100" b="1" u="none" strike="noStrike" kern="1200" cap="none" spc="-100" normalizeH="0" baseline="0" noProof="0" dirty="0">
              <a:ln w="3175">
                <a:noFill/>
              </a:ln>
              <a:solidFill>
                <a:srgbClr val="0084B4"/>
              </a:solidFill>
              <a:effectLst/>
              <a:uLnTx/>
              <a:uFillTx/>
              <a:latin typeface="Segoe"/>
              <a:ea typeface="+mn-ea"/>
              <a:cs typeface="Arial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286644" y="5643578"/>
            <a:ext cx="973903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5720">
            <a:spAutoFit/>
          </a:bodyPr>
          <a:lstStyle/>
          <a:p>
            <a:pPr algn="ctr" defTabSz="914400">
              <a:buNone/>
            </a:pPr>
            <a:r>
              <a:rPr lang="pt-BR" sz="1000" b="1" i="0" dirty="0" smtClean="0">
                <a:solidFill>
                  <a:srgbClr val="005272"/>
                </a:solidFill>
                <a:latin typeface="Segoe"/>
                <a:ea typeface="+mn-ea"/>
                <a:cs typeface="+mn-cs"/>
              </a:rPr>
              <a:t>Compartilhe fotos e arquivos com quem quiser</a:t>
            </a:r>
            <a:endParaRPr lang="pt-BR" sz="1000" b="1" i="0" dirty="0">
              <a:solidFill>
                <a:srgbClr val="005272"/>
              </a:solidFill>
              <a:latin typeface="Segoe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85860"/>
            <a:ext cx="357139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0"/>
          <p:cNvSpPr>
            <a:spLocks noChangeArrowheads="1"/>
          </p:cNvSpPr>
          <p:nvPr/>
        </p:nvSpPr>
        <p:spPr bwMode="auto">
          <a:xfrm rot="5400000">
            <a:off x="1000100" y="1214422"/>
            <a:ext cx="357190" cy="642942"/>
          </a:xfrm>
          <a:prstGeom prst="roundRect">
            <a:avLst>
              <a:gd name="adj" fmla="val 6472"/>
            </a:avLst>
          </a:prstGeom>
          <a:noFill/>
          <a:ln w="19050" cap="flat" cmpd="sng" algn="ctr">
            <a:solidFill>
              <a:srgbClr val="6A006C">
                <a:shade val="60000"/>
                <a:satMod val="300000"/>
              </a:srgbClr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6A006C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143116"/>
            <a:ext cx="657225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AutoShape 10"/>
          <p:cNvSpPr>
            <a:spLocks noChangeArrowheads="1"/>
          </p:cNvSpPr>
          <p:nvPr/>
        </p:nvSpPr>
        <p:spPr bwMode="auto">
          <a:xfrm rot="16200000">
            <a:off x="4893471" y="-107181"/>
            <a:ext cx="857256" cy="6072230"/>
          </a:xfrm>
          <a:prstGeom prst="roundRect">
            <a:avLst>
              <a:gd name="adj" fmla="val 6472"/>
            </a:avLst>
          </a:prstGeom>
          <a:noFill/>
          <a:ln w="19050" cap="flat" cmpd="sng" algn="ctr">
            <a:solidFill>
              <a:srgbClr val="6A006C">
                <a:shade val="60000"/>
                <a:satMod val="300000"/>
              </a:srgbClr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6A006C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 rot="16200000">
            <a:off x="1321571" y="4179099"/>
            <a:ext cx="857256" cy="3071834"/>
          </a:xfrm>
          <a:prstGeom prst="roundRect">
            <a:avLst>
              <a:gd name="adj" fmla="val 6472"/>
            </a:avLst>
          </a:prstGeom>
          <a:noFill/>
          <a:ln w="19050" cap="flat" cmpd="sng" algn="ctr">
            <a:solidFill>
              <a:srgbClr val="6A006C">
                <a:shade val="60000"/>
                <a:satMod val="300000"/>
              </a:srgbClr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6A006C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cxnSp>
        <p:nvCxnSpPr>
          <p:cNvPr id="32" name="Straight Connector 93"/>
          <p:cNvCxnSpPr>
            <a:stCxn id="31" idx="0"/>
          </p:cNvCxnSpPr>
          <p:nvPr/>
        </p:nvCxnSpPr>
        <p:spPr>
          <a:xfrm rot="10800000" flipV="1">
            <a:off x="1214414" y="2928934"/>
            <a:ext cx="1071570" cy="2357454"/>
          </a:xfrm>
          <a:prstGeom prst="straightConnector1">
            <a:avLst/>
          </a:prstGeom>
          <a:noFill/>
          <a:ln w="19050" cap="flat" cmpd="sng" algn="ctr">
            <a:solidFill>
              <a:srgbClr val="0084B4"/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0084B4">
                <a:tint val="30000"/>
                <a:shade val="95000"/>
                <a:satMod val="300000"/>
                <a:alpha val="50000"/>
              </a:srgbClr>
            </a:glow>
          </a:effectLst>
        </p:spPr>
      </p:cxnSp>
      <p:cxnSp>
        <p:nvCxnSpPr>
          <p:cNvPr id="20" name="Straight Connector 93"/>
          <p:cNvCxnSpPr>
            <a:stCxn id="19" idx="3"/>
          </p:cNvCxnSpPr>
          <p:nvPr/>
        </p:nvCxnSpPr>
        <p:spPr>
          <a:xfrm rot="5400000">
            <a:off x="-839429" y="3268266"/>
            <a:ext cx="3571902" cy="464347"/>
          </a:xfrm>
          <a:prstGeom prst="straightConnector1">
            <a:avLst/>
          </a:prstGeom>
          <a:noFill/>
          <a:ln w="19050" cap="flat" cmpd="sng" algn="ctr">
            <a:solidFill>
              <a:srgbClr val="0084B4"/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0084B4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38" name="Retângulo 37"/>
          <p:cNvSpPr/>
          <p:nvPr/>
        </p:nvSpPr>
        <p:spPr>
          <a:xfrm>
            <a:off x="5429256" y="5429264"/>
            <a:ext cx="3675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i="1" dirty="0" smtClean="0">
                <a:solidFill>
                  <a:srgbClr val="FFFFFF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* Disponível até o final do </a:t>
            </a:r>
            <a:r>
              <a:rPr lang="pt-BR" sz="1200" b="1" i="1" dirty="0" smtClean="0">
                <a:solidFill>
                  <a:srgbClr val="FFFFFF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2º </a:t>
            </a:r>
            <a:r>
              <a:rPr lang="pt-BR" sz="1200" b="1" i="1" dirty="0" smtClean="0">
                <a:solidFill>
                  <a:srgbClr val="FFFFFF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</a:rPr>
              <a:t>semestre de 2010</a:t>
            </a:r>
            <a:endParaRPr lang="pt-BR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9869" y="714356"/>
            <a:ext cx="8942725" cy="7571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spcAft>
                <a:spcPts val="840"/>
              </a:spcAft>
              <a:buNone/>
            </a:pPr>
            <a:r>
              <a:rPr lang="pt-BR" sz="2400" b="1" i="0" dirty="0" smtClean="0">
                <a:solidFill>
                  <a:schemeClr val="tx2">
                    <a:lumMod val="75000"/>
                  </a:schemeClr>
                </a:solidFill>
                <a:latin typeface="Segoe"/>
                <a:cs typeface="Arial"/>
              </a:rPr>
              <a:t>O Office Web Apps vem aí para ajudá-lo na edição de documentos online</a:t>
            </a:r>
            <a:endParaRPr lang="pt-BR" sz="2400" b="1" i="0" dirty="0">
              <a:solidFill>
                <a:schemeClr val="tx2">
                  <a:lumMod val="75000"/>
                </a:schemeClr>
              </a:solidFill>
              <a:latin typeface="Segoe"/>
              <a:cs typeface="Arial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42844" y="5354437"/>
            <a:ext cx="31696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ts val="600"/>
              </a:spcBef>
              <a:buNone/>
            </a:pPr>
            <a:r>
              <a:rPr lang="pt-BR" sz="1400" b="1" i="0" dirty="0" smtClean="0">
                <a:solidFill>
                  <a:srgbClr val="FFFFFF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rPr>
              <a:t>Basta clicar em “Editar” para que você habilite recursos para edição de documentos online</a:t>
            </a:r>
            <a:endParaRPr lang="pt-BR" sz="1400" b="1" i="0" dirty="0">
              <a:solidFill>
                <a:srgbClr val="FFFFFF">
                  <a:lumMod val="65000"/>
                  <a:lumOff val="3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my documents\Back up files for Clients\2008\Microsoft\Microsoft Logos\Black MS Live@edu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2462" y="6500834"/>
            <a:ext cx="951113" cy="227599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5500702"/>
            <a:ext cx="36176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71472" y="504397"/>
            <a:ext cx="8072494" cy="470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008"/>
              </a:spcAft>
            </a:pPr>
            <a:r>
              <a:rPr lang="pt-BR" sz="32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cs typeface="Arial"/>
              </a:rPr>
              <a:t>Serviços de email para </a:t>
            </a:r>
            <a:r>
              <a:rPr lang="pt-BR" sz="32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cs typeface="Arial"/>
              </a:rPr>
              <a:t>alunos e professores – ETEC e FATEC</a:t>
            </a:r>
          </a:p>
          <a:p>
            <a:pPr algn="ctr">
              <a:lnSpc>
                <a:spcPct val="90000"/>
              </a:lnSpc>
              <a:spcAft>
                <a:spcPts val="1008"/>
              </a:spcAft>
            </a:pPr>
            <a:endParaRPr lang="pt-BR" sz="24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Segoe"/>
              <a:cs typeface="Arial"/>
            </a:endParaRPr>
          </a:p>
          <a:p>
            <a:pPr algn="just">
              <a:lnSpc>
                <a:spcPct val="90000"/>
              </a:lnSpc>
              <a:spcAft>
                <a:spcPts val="1008"/>
              </a:spcAft>
              <a:buFont typeface="Wingdings" pitchFamily="2" charset="2"/>
              <a:buChar char="Ø"/>
            </a:pPr>
            <a:r>
              <a:rPr lang="pt-BR" sz="20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 </a:t>
            </a:r>
            <a:r>
              <a:rPr lang="pt-BR" sz="2000" b="1" i="0" dirty="0" smtClean="0">
                <a:solidFill>
                  <a:schemeClr val="accent1">
                    <a:lumMod val="75000"/>
                  </a:schemeClr>
                </a:solidFill>
                <a:latin typeface="Segoe Light"/>
                <a:ea typeface="Segoe UI" pitchFamily="34" charset="0"/>
                <a:cs typeface="Segoe UI" pitchFamily="34" charset="0"/>
              </a:rPr>
              <a:t>Não apresenta publicidade</a:t>
            </a:r>
          </a:p>
          <a:p>
            <a:pPr algn="just">
              <a:lnSpc>
                <a:spcPct val="90000"/>
              </a:lnSpc>
              <a:spcAft>
                <a:spcPts val="1008"/>
              </a:spcAft>
              <a:buFont typeface="Wingdings" pitchFamily="2" charset="2"/>
              <a:buChar char="Ø"/>
            </a:pPr>
            <a:r>
              <a:rPr lang="pt-BR" sz="20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 Capacidade de 10 GB para armazenamento e anexos de 20MB em cada conta</a:t>
            </a:r>
          </a:p>
          <a:p>
            <a:pPr algn="just">
              <a:lnSpc>
                <a:spcPct val="90000"/>
              </a:lnSpc>
              <a:spcAft>
                <a:spcPts val="1008"/>
              </a:spcAft>
              <a:buFont typeface="Wingdings" pitchFamily="2" charset="2"/>
              <a:buChar char="Ø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Suporte a Outlook, IMAP, POP e SMTP, OWA e Active Sync</a:t>
            </a:r>
          </a:p>
          <a:p>
            <a:pPr algn="just">
              <a:lnSpc>
                <a:spcPct val="90000"/>
              </a:lnSpc>
              <a:spcAft>
                <a:spcPts val="1008"/>
              </a:spcAft>
              <a:buFont typeface="Wingdings" pitchFamily="2" charset="2"/>
              <a:buChar char="Ø"/>
            </a:pPr>
            <a:r>
              <a:rPr lang="pt-BR" sz="2000" b="1" i="0" dirty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 </a:t>
            </a:r>
            <a:r>
              <a:rPr lang="pt-BR" sz="20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Disponível para professores, alunos e funcionários ligados às </a:t>
            </a:r>
            <a:r>
              <a:rPr lang="pt-BR" sz="20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FATECs e ETECs</a:t>
            </a:r>
            <a:endParaRPr lang="pt-BR" sz="2000" b="1" i="0" dirty="0" smtClean="0">
              <a:solidFill>
                <a:schemeClr val="accent1">
                  <a:lumMod val="75000"/>
                </a:schemeClr>
              </a:solidFill>
              <a:latin typeface="Segoe"/>
              <a:cs typeface="Arial"/>
            </a:endParaRPr>
          </a:p>
          <a:p>
            <a:pPr algn="just">
              <a:lnSpc>
                <a:spcPct val="90000"/>
              </a:lnSpc>
              <a:spcAft>
                <a:spcPts val="1008"/>
              </a:spcAft>
              <a:buFont typeface="Wingdings" pitchFamily="2" charset="2"/>
              <a:buChar char="Ø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Compartinha calendário e dados com o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Outlook, Outlook Express ou outros programas de email</a:t>
            </a:r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Segoe"/>
              <a:cs typeface="Arial"/>
            </a:endParaRPr>
          </a:p>
          <a:p>
            <a:pPr algn="just">
              <a:lnSpc>
                <a:spcPct val="90000"/>
              </a:lnSpc>
              <a:spcAft>
                <a:spcPts val="1008"/>
              </a:spcAft>
              <a:buFont typeface="Wingdings" pitchFamily="2" charset="2"/>
              <a:buChar char="Ø"/>
            </a:pPr>
            <a:r>
              <a:rPr lang="pt-BR" sz="2000" b="1" i="0" dirty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 </a:t>
            </a:r>
            <a:r>
              <a:rPr lang="pt-BR" sz="20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Permite utilizar </a:t>
            </a:r>
            <a:r>
              <a:rPr lang="pt-BR" sz="20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o </a:t>
            </a:r>
            <a:r>
              <a:rPr lang="pt-BR" sz="20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Messenger diretamente </a:t>
            </a:r>
            <a:r>
              <a:rPr lang="pt-BR" sz="20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da Caixa de Entrada</a:t>
            </a:r>
            <a:endParaRPr lang="pt-BR" sz="2000" b="1" i="0" dirty="0" smtClean="0">
              <a:solidFill>
                <a:schemeClr val="accent1">
                  <a:lumMod val="75000"/>
                </a:schemeClr>
              </a:solidFill>
              <a:latin typeface="Segoe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847752" y="1214422"/>
            <a:ext cx="7581900" cy="5257800"/>
            <a:chOff x="847752" y="1214422"/>
            <a:chExt cx="7581900" cy="52578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752" y="1214422"/>
              <a:ext cx="75819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8662" y="1285860"/>
              <a:ext cx="1500198" cy="24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1" descr="K:\my documents\Back up files for Clients\2008\Microsoft\Microsoft Logos\Black MS Live@edu 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2462" y="6500834"/>
            <a:ext cx="951113" cy="227599"/>
          </a:xfrm>
          <a:prstGeom prst="rect">
            <a:avLst/>
          </a:prstGeom>
          <a:noFill/>
        </p:spPr>
      </p:pic>
      <p:sp>
        <p:nvSpPr>
          <p:cNvPr id="40" name="Title 14"/>
          <p:cNvSpPr txBox="1">
            <a:spLocks/>
          </p:cNvSpPr>
          <p:nvPr/>
        </p:nvSpPr>
        <p:spPr>
          <a:xfrm>
            <a:off x="428596" y="185944"/>
            <a:ext cx="8358246" cy="8586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1" i="0" u="none" strike="noStrike" kern="1200" cap="none" spc="-100" normalizeH="0" baseline="0" noProof="0" dirty="0" smtClean="0">
                <a:ln w="3175">
                  <a:noFill/>
                </a:ln>
                <a:solidFill>
                  <a:srgbClr val="0084B4"/>
                </a:solidFill>
                <a:effectLst/>
                <a:uLnTx/>
                <a:uFillTx/>
                <a:latin typeface="Segoe"/>
                <a:ea typeface="+mn-ea"/>
                <a:cs typeface="Arial"/>
              </a:rPr>
              <a:t>Acesso ao campus digital em qualquer lugar com uma única identidade</a:t>
            </a:r>
            <a:endParaRPr kumimoji="0" lang="pt-BR" sz="3100" b="1" i="0" u="none" strike="noStrike" kern="1200" cap="none" spc="-100" normalizeH="0" baseline="0" noProof="0" dirty="0">
              <a:ln w="3175">
                <a:noFill/>
              </a:ln>
              <a:solidFill>
                <a:srgbClr val="0084B4"/>
              </a:solidFill>
              <a:effectLst/>
              <a:uLnTx/>
              <a:uFillTx/>
              <a:latin typeface="Segoe"/>
              <a:ea typeface="+mn-ea"/>
              <a:cs typeface="Arial"/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 rot="5400000">
            <a:off x="4679157" y="250010"/>
            <a:ext cx="214312" cy="2286016"/>
          </a:xfrm>
          <a:prstGeom prst="roundRect">
            <a:avLst>
              <a:gd name="adj" fmla="val 6472"/>
            </a:avLst>
          </a:prstGeom>
          <a:noFill/>
          <a:ln w="19050" cap="flat" cmpd="sng" algn="ctr">
            <a:solidFill>
              <a:srgbClr val="6A006C">
                <a:shade val="60000"/>
                <a:satMod val="300000"/>
              </a:srgbClr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6A006C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786578" y="2857496"/>
            <a:ext cx="13573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Segoe"/>
                <a:ea typeface="+mn-ea"/>
                <a:cs typeface="+mn-cs"/>
              </a:rPr>
              <a:t>Links para outros serviços, incluindo o </a:t>
            </a:r>
            <a:r>
              <a:rPr kumimoji="0" lang="pt-BR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Segoe"/>
                <a:ea typeface="+mn-ea"/>
                <a:cs typeface="+mn-cs"/>
              </a:rPr>
              <a:t>Skydrive</a:t>
            </a:r>
            <a:endParaRPr kumimoji="0" lang="pt-BR" sz="11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Segoe"/>
              <a:ea typeface="+mn-ea"/>
              <a:cs typeface="+mn-cs"/>
            </a:endParaRPr>
          </a:p>
        </p:txBody>
      </p:sp>
      <p:cxnSp>
        <p:nvCxnSpPr>
          <p:cNvPr id="49" name="Straight Connector 70"/>
          <p:cNvCxnSpPr>
            <a:stCxn id="47" idx="0"/>
          </p:cNvCxnSpPr>
          <p:nvPr/>
        </p:nvCxnSpPr>
        <p:spPr>
          <a:xfrm>
            <a:off x="5929321" y="1393018"/>
            <a:ext cx="785819" cy="1607354"/>
          </a:xfrm>
          <a:prstGeom prst="straightConnector1">
            <a:avLst/>
          </a:prstGeom>
          <a:noFill/>
          <a:ln w="19050" cap="flat" cmpd="sng" algn="ctr">
            <a:solidFill>
              <a:srgbClr val="1A4FB1"/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1A4FB1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50" name="AutoShape 10"/>
          <p:cNvSpPr>
            <a:spLocks noChangeArrowheads="1"/>
          </p:cNvSpPr>
          <p:nvPr/>
        </p:nvSpPr>
        <p:spPr bwMode="auto">
          <a:xfrm rot="5400000">
            <a:off x="1465162" y="607916"/>
            <a:ext cx="427198" cy="1643073"/>
          </a:xfrm>
          <a:prstGeom prst="roundRect">
            <a:avLst>
              <a:gd name="adj" fmla="val 6472"/>
            </a:avLst>
          </a:prstGeom>
          <a:noFill/>
          <a:ln w="19050" cap="flat" cmpd="sng" algn="ctr">
            <a:solidFill>
              <a:srgbClr val="6A006C">
                <a:shade val="60000"/>
                <a:satMod val="300000"/>
              </a:srgbClr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6A006C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714612" y="4187287"/>
            <a:ext cx="89363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5272"/>
                </a:solidFill>
                <a:uLnTx/>
                <a:uFillTx/>
                <a:latin typeface="Segoe"/>
                <a:ea typeface="+mn-ea"/>
                <a:cs typeface="+mn-cs"/>
              </a:rPr>
              <a:t>Parceria entre marcas </a:t>
            </a:r>
            <a:endParaRPr kumimoji="0" lang="pt-BR" sz="1100" b="1" i="0" u="none" strike="noStrike" kern="0" cap="none" spc="0" normalizeH="0" baseline="0" noProof="0" dirty="0">
              <a:ln>
                <a:noFill/>
              </a:ln>
              <a:solidFill>
                <a:srgbClr val="005272"/>
              </a:solidFill>
              <a:uLnTx/>
              <a:uFillTx/>
              <a:latin typeface="Segoe"/>
              <a:ea typeface="+mn-ea"/>
              <a:cs typeface="+mn-cs"/>
            </a:endParaRPr>
          </a:p>
        </p:txBody>
      </p:sp>
      <p:cxnSp>
        <p:nvCxnSpPr>
          <p:cNvPr id="52" name="Straight Connector 70"/>
          <p:cNvCxnSpPr/>
          <p:nvPr/>
        </p:nvCxnSpPr>
        <p:spPr>
          <a:xfrm rot="16200000" flipH="1">
            <a:off x="1464447" y="2393149"/>
            <a:ext cx="2571768" cy="78581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1A4FB1"/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1A4FB1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7715272" y="3900530"/>
            <a:ext cx="1000132" cy="35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5272"/>
                </a:solidFill>
                <a:uLnTx/>
                <a:uFillTx/>
                <a:latin typeface="Segoe"/>
                <a:ea typeface="+mn-ea"/>
                <a:cs typeface="+mn-cs"/>
              </a:rPr>
              <a:t>Mude o “status” online</a:t>
            </a:r>
            <a:endParaRPr kumimoji="0" lang="pt-BR" sz="1100" b="1" i="0" u="none" strike="noStrike" kern="0" cap="none" spc="0" normalizeH="0" baseline="0" noProof="0" dirty="0">
              <a:ln>
                <a:noFill/>
              </a:ln>
              <a:solidFill>
                <a:srgbClr val="005272"/>
              </a:solidFill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 rot="5400000">
            <a:off x="7102090" y="1113225"/>
            <a:ext cx="1348789" cy="1408310"/>
          </a:xfrm>
          <a:prstGeom prst="roundRect">
            <a:avLst>
              <a:gd name="adj" fmla="val 6472"/>
            </a:avLst>
          </a:prstGeom>
          <a:noFill/>
          <a:ln w="19050" cap="flat" cmpd="sng" algn="ctr">
            <a:solidFill>
              <a:srgbClr val="6A006C">
                <a:shade val="60000"/>
                <a:satMod val="300000"/>
              </a:srgbClr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6A006C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cxnSp>
        <p:nvCxnSpPr>
          <p:cNvPr id="62" name="Straight Connector 70"/>
          <p:cNvCxnSpPr>
            <a:stCxn id="61" idx="3"/>
          </p:cNvCxnSpPr>
          <p:nvPr/>
        </p:nvCxnSpPr>
        <p:spPr>
          <a:xfrm rot="16200000" flipH="1">
            <a:off x="7252924" y="3015335"/>
            <a:ext cx="1343102" cy="295979"/>
          </a:xfrm>
          <a:prstGeom prst="straightConnector1">
            <a:avLst/>
          </a:prstGeom>
          <a:noFill/>
          <a:ln w="19050" cap="flat" cmpd="sng" algn="ctr">
            <a:solidFill>
              <a:srgbClr val="1A4FB1"/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1A4FB1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67" name="AutoShape 10"/>
          <p:cNvSpPr>
            <a:spLocks noChangeArrowheads="1"/>
          </p:cNvSpPr>
          <p:nvPr/>
        </p:nvSpPr>
        <p:spPr bwMode="auto">
          <a:xfrm rot="5400000">
            <a:off x="1233601" y="5410077"/>
            <a:ext cx="214314" cy="1109944"/>
          </a:xfrm>
          <a:prstGeom prst="roundRect">
            <a:avLst>
              <a:gd name="adj" fmla="val 6472"/>
            </a:avLst>
          </a:prstGeom>
          <a:noFill/>
          <a:ln w="19050" cap="flat" cmpd="sng" algn="ctr">
            <a:solidFill>
              <a:srgbClr val="6A006C">
                <a:shade val="60000"/>
                <a:satMod val="300000"/>
              </a:srgbClr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6A006C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963721" y="4814840"/>
            <a:ext cx="10365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20" rIns="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Segoe"/>
                <a:ea typeface="+mn-ea"/>
                <a:cs typeface="+mn-cs"/>
              </a:rPr>
              <a:t>Calendário Compartilhado</a:t>
            </a:r>
          </a:p>
        </p:txBody>
      </p:sp>
      <p:cxnSp>
        <p:nvCxnSpPr>
          <p:cNvPr id="69" name="Straight Connector 70"/>
          <p:cNvCxnSpPr/>
          <p:nvPr/>
        </p:nvCxnSpPr>
        <p:spPr>
          <a:xfrm rot="16200000" flipV="1">
            <a:off x="1259228" y="5527326"/>
            <a:ext cx="500066" cy="18190"/>
          </a:xfrm>
          <a:prstGeom prst="straightConnector1">
            <a:avLst/>
          </a:prstGeom>
          <a:noFill/>
          <a:ln w="19050" cap="flat" cmpd="sng" algn="ctr">
            <a:solidFill>
              <a:srgbClr val="1A4FB1"/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1A4FB1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3714744" y="5715016"/>
            <a:ext cx="1357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20" rIns="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Segoe"/>
                <a:ea typeface="+mn-ea"/>
                <a:cs typeface="+mn-cs"/>
              </a:rPr>
              <a:t>Inicie Bate-Papos em Tempo Real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71" name="AutoShape 10"/>
          <p:cNvSpPr>
            <a:spLocks noChangeArrowheads="1"/>
          </p:cNvSpPr>
          <p:nvPr/>
        </p:nvSpPr>
        <p:spPr bwMode="auto">
          <a:xfrm rot="5400000">
            <a:off x="983418" y="3017052"/>
            <a:ext cx="642944" cy="895332"/>
          </a:xfrm>
          <a:prstGeom prst="roundRect">
            <a:avLst>
              <a:gd name="adj" fmla="val 6472"/>
            </a:avLst>
          </a:prstGeom>
          <a:noFill/>
          <a:ln w="19050" cap="flat" cmpd="sng" algn="ctr">
            <a:solidFill>
              <a:srgbClr val="6A006C">
                <a:shade val="60000"/>
                <a:satMod val="300000"/>
              </a:srgbClr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6A006C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cxnSp>
        <p:nvCxnSpPr>
          <p:cNvPr id="72" name="Straight Connector 70"/>
          <p:cNvCxnSpPr/>
          <p:nvPr/>
        </p:nvCxnSpPr>
        <p:spPr>
          <a:xfrm rot="10800000">
            <a:off x="1785920" y="3429000"/>
            <a:ext cx="1714513" cy="285754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1A4FB1"/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1A4FB1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3500430" y="3500438"/>
            <a:ext cx="8936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20" rIns="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Segoe"/>
                <a:ea typeface="+mn-ea"/>
                <a:cs typeface="+mn-cs"/>
              </a:rPr>
              <a:t>Contatos do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Segoe"/>
                <a:ea typeface="+mn-ea"/>
                <a:cs typeface="+mn-cs"/>
              </a:rPr>
              <a:t>Messenger</a:t>
            </a:r>
            <a:endParaRPr kumimoji="0" lang="pt-BR" sz="11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Segoe"/>
              <a:ea typeface="+mn-ea"/>
              <a:cs typeface="+mn-cs"/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6" cstate="print"/>
          <a:srcRect l="1582" t="10249" r="1582" b="46121"/>
          <a:stretch>
            <a:fillRect/>
          </a:stretch>
        </p:blipFill>
        <p:spPr bwMode="auto">
          <a:xfrm>
            <a:off x="3112560" y="4658367"/>
            <a:ext cx="2459572" cy="102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5" name="AutoShape 10"/>
          <p:cNvSpPr>
            <a:spLocks noChangeArrowheads="1"/>
          </p:cNvSpPr>
          <p:nvPr/>
        </p:nvSpPr>
        <p:spPr bwMode="auto">
          <a:xfrm rot="5400000">
            <a:off x="3857618" y="3929068"/>
            <a:ext cx="1000133" cy="2428892"/>
          </a:xfrm>
          <a:prstGeom prst="roundRect">
            <a:avLst>
              <a:gd name="adj" fmla="val 6472"/>
            </a:avLst>
          </a:prstGeom>
          <a:noFill/>
          <a:ln w="19050" cap="flat" cmpd="sng" algn="ctr">
            <a:solidFill>
              <a:srgbClr val="6A006C">
                <a:shade val="60000"/>
                <a:satMod val="300000"/>
              </a:srgbClr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6A006C">
                <a:satMod val="175000"/>
                <a:alpha val="40000"/>
              </a:srgbClr>
            </a:glo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cxnSp>
        <p:nvCxnSpPr>
          <p:cNvPr id="76" name="Straight Connector 70"/>
          <p:cNvCxnSpPr/>
          <p:nvPr/>
        </p:nvCxnSpPr>
        <p:spPr>
          <a:xfrm>
            <a:off x="1785918" y="3714752"/>
            <a:ext cx="1316468" cy="1071570"/>
          </a:xfrm>
          <a:prstGeom prst="straightConnector1">
            <a:avLst/>
          </a:prstGeom>
          <a:noFill/>
          <a:ln w="19050" cap="flat" cmpd="sng" algn="ctr">
            <a:solidFill>
              <a:srgbClr val="1A4FB1"/>
            </a:solidFill>
            <a:prstDash val="solid"/>
            <a:headEnd type="oval" w="med" len="med"/>
            <a:tailEnd type="oval" w="med" len="med"/>
          </a:ln>
          <a:effectLst>
            <a:glow rad="63500">
              <a:srgbClr val="1A4FB1">
                <a:tint val="30000"/>
                <a:shade val="95000"/>
                <a:satMod val="300000"/>
                <a:alpha val="50000"/>
              </a:srgbClr>
            </a:glo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0" grpId="0" animBg="1"/>
      <p:bldP spid="51" grpId="0"/>
      <p:bldP spid="57" grpId="0"/>
      <p:bldP spid="61" grpId="0" animBg="1"/>
      <p:bldP spid="67" grpId="0" animBg="1"/>
      <p:bldP spid="68" grpId="0"/>
      <p:bldP spid="71" grpId="0" animBg="1"/>
      <p:bldP spid="73" grpId="0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my documents\Back up files for Clients\2008\Microsoft\Microsoft Logos\Black MS Live@edu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2462" y="6500834"/>
            <a:ext cx="951113" cy="227599"/>
          </a:xfrm>
          <a:prstGeom prst="rect">
            <a:avLst/>
          </a:prstGeom>
          <a:noFill/>
        </p:spPr>
      </p:pic>
      <p:sp>
        <p:nvSpPr>
          <p:cNvPr id="18" name="Rounded Rectangle 17"/>
          <p:cNvSpPr/>
          <p:nvPr/>
        </p:nvSpPr>
        <p:spPr bwMode="auto">
          <a:xfrm>
            <a:off x="1183683" y="2130157"/>
            <a:ext cx="2761467" cy="3053394"/>
          </a:xfrm>
          <a:prstGeom prst="roundRect">
            <a:avLst>
              <a:gd name="adj" fmla="val 546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07116" y="2193303"/>
            <a:ext cx="2514600" cy="596546"/>
          </a:xfrm>
          <a:prstGeom prst="roundRect">
            <a:avLst/>
          </a:prstGeom>
          <a:gradFill rotWithShape="1">
            <a:gsLst>
              <a:gs pos="0">
                <a:srgbClr val="5F9328">
                  <a:tint val="73000"/>
                  <a:satMod val="150000"/>
                </a:srgbClr>
              </a:gs>
              <a:gs pos="25000">
                <a:srgbClr val="5F9328">
                  <a:tint val="96000"/>
                  <a:shade val="80000"/>
                  <a:satMod val="105000"/>
                </a:srgbClr>
              </a:gs>
              <a:gs pos="38000">
                <a:srgbClr val="5F9328">
                  <a:tint val="96000"/>
                  <a:shade val="59000"/>
                  <a:satMod val="120000"/>
                </a:srgbClr>
              </a:gs>
              <a:gs pos="55000">
                <a:srgbClr val="5F9328">
                  <a:shade val="57000"/>
                  <a:satMod val="120000"/>
                </a:srgbClr>
              </a:gs>
              <a:gs pos="80000">
                <a:srgbClr val="5F9328">
                  <a:shade val="56000"/>
                  <a:satMod val="145000"/>
                </a:srgbClr>
              </a:gs>
              <a:gs pos="88000">
                <a:srgbClr val="5F9328">
                  <a:shade val="63000"/>
                  <a:satMod val="160000"/>
                </a:srgbClr>
              </a:gs>
              <a:gs pos="100000">
                <a:srgbClr val="5F9328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5F9328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5F9328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27432" tIns="27432" rIns="27432" bIns="2743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Serviços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Windows Live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221951" y="2130157"/>
            <a:ext cx="2761467" cy="3053394"/>
          </a:xfrm>
          <a:prstGeom prst="roundRect">
            <a:avLst>
              <a:gd name="adj" fmla="val 546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45384" y="2193303"/>
            <a:ext cx="2514600" cy="596546"/>
          </a:xfrm>
          <a:prstGeom prst="roundRect">
            <a:avLst/>
          </a:prstGeom>
          <a:gradFill rotWithShape="1">
            <a:gsLst>
              <a:gs pos="0">
                <a:srgbClr val="5F9328">
                  <a:tint val="73000"/>
                  <a:satMod val="150000"/>
                </a:srgbClr>
              </a:gs>
              <a:gs pos="25000">
                <a:srgbClr val="5F9328">
                  <a:tint val="96000"/>
                  <a:shade val="80000"/>
                  <a:satMod val="105000"/>
                </a:srgbClr>
              </a:gs>
              <a:gs pos="38000">
                <a:srgbClr val="5F9328">
                  <a:tint val="96000"/>
                  <a:shade val="59000"/>
                  <a:satMod val="120000"/>
                </a:srgbClr>
              </a:gs>
              <a:gs pos="55000">
                <a:srgbClr val="5F9328">
                  <a:shade val="57000"/>
                  <a:satMod val="120000"/>
                </a:srgbClr>
              </a:gs>
              <a:gs pos="80000">
                <a:srgbClr val="5F9328">
                  <a:shade val="56000"/>
                  <a:satMod val="145000"/>
                </a:srgbClr>
              </a:gs>
              <a:gs pos="88000">
                <a:srgbClr val="5F9328">
                  <a:shade val="63000"/>
                  <a:satMod val="160000"/>
                </a:srgbClr>
              </a:gs>
              <a:gs pos="100000">
                <a:srgbClr val="5F9328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5F9328">
                <a:shade val="60000"/>
                <a:satMod val="300000"/>
              </a:srgbClr>
            </a:solidFill>
            <a:prstDash val="solid"/>
            <a:headEnd type="none" w="med" len="med"/>
            <a:tailEnd type="none" w="med" len="med"/>
          </a:ln>
          <a:effectLst>
            <a:glow rad="70000">
              <a:srgbClr val="5F9328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vert="horz" wrap="square" lIns="27432" tIns="27432" rIns="27432" bIns="2743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DreamSpark*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22" name="Text Placeholder 5"/>
          <p:cNvSpPr txBox="1">
            <a:spLocks/>
          </p:cNvSpPr>
          <p:nvPr/>
        </p:nvSpPr>
        <p:spPr>
          <a:xfrm>
            <a:off x="257567" y="1284440"/>
            <a:ext cx="8650474" cy="798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8"/>
              </a:spcAft>
              <a:buClr>
                <a:schemeClr val="bg1"/>
              </a:buClr>
              <a:buSzPct val="80000"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egoe"/>
                <a:cs typeface="Arial"/>
              </a:rPr>
              <a:t>A identidade do Windows Live fornece aos alunos acesso a softwares e serviços gratuitos da Microsoft</a:t>
            </a:r>
            <a:endParaRPr kumimoji="0" lang="pt-BR" sz="2400" b="1" i="0" u="none" strike="noStrike" kern="120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egoe"/>
              <a:cs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407" y="5395725"/>
            <a:ext cx="8581634" cy="748963"/>
          </a:xfrm>
          <a:prstGeom prst="roundRect">
            <a:avLst>
              <a:gd name="adj" fmla="val 10869"/>
            </a:avLst>
          </a:prstGeom>
          <a:gradFill rotWithShape="1">
            <a:gsLst>
              <a:gs pos="0">
                <a:srgbClr val="6A006C">
                  <a:tint val="73000"/>
                  <a:satMod val="150000"/>
                </a:srgbClr>
              </a:gs>
              <a:gs pos="25000">
                <a:srgbClr val="6A006C">
                  <a:tint val="96000"/>
                  <a:shade val="80000"/>
                  <a:satMod val="105000"/>
                </a:srgbClr>
              </a:gs>
              <a:gs pos="38000">
                <a:srgbClr val="6A006C">
                  <a:tint val="96000"/>
                  <a:shade val="59000"/>
                  <a:satMod val="120000"/>
                </a:srgbClr>
              </a:gs>
              <a:gs pos="55000">
                <a:srgbClr val="6A006C">
                  <a:shade val="57000"/>
                  <a:satMod val="120000"/>
                </a:srgbClr>
              </a:gs>
              <a:gs pos="80000">
                <a:srgbClr val="6A006C">
                  <a:shade val="56000"/>
                  <a:satMod val="145000"/>
                </a:srgbClr>
              </a:gs>
              <a:gs pos="88000">
                <a:srgbClr val="6A006C">
                  <a:shade val="63000"/>
                  <a:satMod val="160000"/>
                </a:srgbClr>
              </a:gs>
              <a:gs pos="100000">
                <a:srgbClr val="6A006C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6A006C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6A006C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O acesso às tecnologias Microsoft aumenta as oportunidades de trabalho dos alunos e os prepara para seus futuros empregos</a:t>
            </a:r>
            <a:endParaRPr kumimoji="0" lang="pt-BR" sz="20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pic>
        <p:nvPicPr>
          <p:cNvPr id="24" name="Picture 23" descr="PPTFA5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5519" y="3058212"/>
            <a:ext cx="2524090" cy="1600200"/>
          </a:xfrm>
          <a:prstGeom prst="roundRect">
            <a:avLst>
              <a:gd name="adj" fmla="val 764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27902" y="6659572"/>
            <a:ext cx="1752083" cy="1938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38328" indent="-338328" algn="l" defTabSz="91440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050" b="1" i="1" u="none" strike="noStrike" cap="none" spc="0" baseline="0" dirty="0" smtClean="0">
                <a:solidFill>
                  <a:srgbClr val="FFFFFF">
                    <a:lumMod val="65000"/>
                    <a:lumOff val="35000"/>
                  </a:srgbClr>
                </a:solidFill>
                <a:effectLst/>
                <a:latin typeface="Segoe"/>
                <a:ea typeface="+mn-ea"/>
                <a:cs typeface="+mn-cs"/>
              </a:rPr>
              <a:t>*</a:t>
            </a:r>
            <a:r>
              <a:rPr lang="pt-BR" sz="1400" b="1" i="1" u="none" strike="noStrike" cap="none" spc="0" baseline="0" dirty="0" smtClean="0">
                <a:solidFill>
                  <a:srgbClr val="FFFFFF">
                    <a:lumMod val="65000"/>
                    <a:lumOff val="35000"/>
                  </a:srgbClr>
                </a:solidFill>
                <a:effectLst/>
                <a:latin typeface="Segoe"/>
                <a:ea typeface="+mn-ea"/>
                <a:cs typeface="+mn-cs"/>
              </a:rPr>
              <a:t>Apenas para alunos</a:t>
            </a:r>
            <a:endParaRPr lang="pt-BR" sz="1050" b="1" i="1" u="none" strike="noStrike" cap="none" spc="0" baseline="0" dirty="0">
              <a:solidFill>
                <a:srgbClr val="FFFFFF">
                  <a:lumMod val="65000"/>
                  <a:lumOff val="35000"/>
                </a:srgbClr>
              </a:solidFill>
              <a:effectLst/>
              <a:latin typeface="Segoe"/>
              <a:ea typeface="+mn-ea"/>
              <a:cs typeface="+mn-cs"/>
            </a:endParaRPr>
          </a:p>
        </p:txBody>
      </p:sp>
      <p:sp>
        <p:nvSpPr>
          <p:cNvPr id="32" name="Title 21"/>
          <p:cNvSpPr txBox="1">
            <a:spLocks/>
          </p:cNvSpPr>
          <p:nvPr/>
        </p:nvSpPr>
        <p:spPr>
          <a:xfrm>
            <a:off x="381000" y="159850"/>
            <a:ext cx="8334404" cy="8586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1" i="0" u="none" strike="noStrike" kern="1200" cap="none" spc="-100" normalizeH="0" baseline="0" noProof="0" dirty="0" smtClean="0">
                <a:ln w="3175">
                  <a:noFill/>
                </a:ln>
                <a:solidFill>
                  <a:srgbClr val="0084B4"/>
                </a:solidFill>
                <a:effectLst/>
                <a:uLnTx/>
                <a:uFillTx/>
                <a:latin typeface="Segoe"/>
                <a:ea typeface="+mn-ea"/>
                <a:cs typeface="Arial"/>
              </a:rPr>
              <a:t>Mais acesso ao mundo de tecnologias da Microsoft</a:t>
            </a:r>
            <a:endParaRPr kumimoji="0" lang="pt-BR" sz="3100" b="1" i="0" u="none" strike="noStrike" kern="1200" cap="none" spc="-100" normalizeH="0" baseline="0" noProof="0" dirty="0">
              <a:ln w="3175">
                <a:noFill/>
              </a:ln>
              <a:solidFill>
                <a:srgbClr val="0084B4"/>
              </a:solidFill>
              <a:effectLst/>
              <a:uLnTx/>
              <a:uFillTx/>
              <a:latin typeface="Segoe"/>
              <a:ea typeface="+mn-ea"/>
              <a:cs typeface="Aria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15948" y="3000372"/>
            <a:ext cx="2298796" cy="1928826"/>
            <a:chOff x="1415948" y="3000372"/>
            <a:chExt cx="2298796" cy="1928826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7386" y="3000372"/>
              <a:ext cx="504297" cy="410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t="9729" r="7143"/>
            <a:stretch>
              <a:fillRect/>
            </a:stretch>
          </p:blipFill>
          <p:spPr bwMode="auto">
            <a:xfrm>
              <a:off x="1415948" y="4429132"/>
              <a:ext cx="6338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t="13675"/>
            <a:stretch>
              <a:fillRect/>
            </a:stretch>
          </p:blipFill>
          <p:spPr bwMode="auto">
            <a:xfrm>
              <a:off x="2987584" y="4357694"/>
              <a:ext cx="72716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r="30412" b="943"/>
            <a:stretch>
              <a:fillRect/>
            </a:stretch>
          </p:blipFill>
          <p:spPr bwMode="auto">
            <a:xfrm>
              <a:off x="3130460" y="3000372"/>
              <a:ext cx="571504" cy="44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73204" y="3631927"/>
              <a:ext cx="571503" cy="6543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 r="44736"/>
            <a:stretch>
              <a:fillRect/>
            </a:stretch>
          </p:blipFill>
          <p:spPr bwMode="auto">
            <a:xfrm>
              <a:off x="2416080" y="3000372"/>
              <a:ext cx="429301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 r="44736"/>
            <a:stretch>
              <a:fillRect/>
            </a:stretch>
          </p:blipFill>
          <p:spPr bwMode="auto">
            <a:xfrm>
              <a:off x="3130460" y="3714752"/>
              <a:ext cx="500066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 r="35096"/>
            <a:stretch>
              <a:fillRect/>
            </a:stretch>
          </p:blipFill>
          <p:spPr bwMode="auto">
            <a:xfrm>
              <a:off x="1558824" y="3714752"/>
              <a:ext cx="642942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7"/>
            <p:cNvPicPr>
              <a:picLocks noChangeAspect="1" noChangeArrowheads="1"/>
            </p:cNvPicPr>
            <p:nvPr/>
          </p:nvPicPr>
          <p:blipFill>
            <a:blip r:embed="rId13" cstate="print"/>
            <a:srcRect r="42718" b="4545"/>
            <a:stretch>
              <a:fillRect/>
            </a:stretch>
          </p:blipFill>
          <p:spPr bwMode="auto">
            <a:xfrm>
              <a:off x="2344642" y="4429132"/>
              <a:ext cx="500066" cy="47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549693" cy="564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5"/>
          <p:cNvSpPr txBox="1">
            <a:spLocks/>
          </p:cNvSpPr>
          <p:nvPr/>
        </p:nvSpPr>
        <p:spPr>
          <a:xfrm>
            <a:off x="285720" y="5916900"/>
            <a:ext cx="8650474" cy="798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Aft>
                <a:spcPts val="1008"/>
              </a:spcAft>
              <a:buClr>
                <a:schemeClr val="bg1"/>
              </a:buClr>
              <a:buSzPct val="80000"/>
              <a:defRPr/>
            </a:pPr>
            <a:r>
              <a: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/>
                <a:cs typeface="Arial"/>
              </a:rPr>
              <a:t>As novas contas de email fornecem acesso </a:t>
            </a:r>
            <a:r>
              <a:rPr kumimoji="0" lang="pt-BR" sz="24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/>
                <a:cs typeface="Arial"/>
              </a:rPr>
              <a:t>a softwares e serviços gratuitos da </a:t>
            </a:r>
            <a:r>
              <a:rPr lang="pt-BR" sz="2400" b="1" dirty="0" smtClean="0">
                <a:solidFill>
                  <a:schemeClr val="bg1"/>
                </a:solidFill>
                <a:latin typeface="Segoe"/>
                <a:cs typeface="Arial"/>
              </a:rPr>
              <a:t>Microsoft aos </a:t>
            </a:r>
            <a:r>
              <a:rPr lang="pt-BR" sz="2400" b="1" dirty="0" smtClean="0">
                <a:solidFill>
                  <a:schemeClr val="bg1"/>
                </a:solidFill>
                <a:latin typeface="Segoe"/>
                <a:cs typeface="Arial"/>
              </a:rPr>
              <a:t>alunos</a:t>
            </a:r>
            <a:endParaRPr kumimoji="0" lang="pt-BR" sz="24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my documents\Back up files for Clients\2008\Microsoft\Microsoft Logos\Black MS Live@edu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2462" y="6500834"/>
            <a:ext cx="951113" cy="227599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14282" y="5857892"/>
            <a:ext cx="87154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Segoe"/>
                <a:cs typeface="Arial"/>
              </a:rPr>
              <a:t>Para ativar sua conta, acesse o portal do Centro Paula Souza e baixe o tutorial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Segoe"/>
                <a:cs typeface="Arial"/>
              </a:rPr>
              <a:t>www.centropaulasouza.sp.gov.br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71414"/>
            <a:ext cx="6643734" cy="574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00034" y="1643050"/>
            <a:ext cx="8143932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743" indent="-339725" algn="ctr">
              <a:lnSpc>
                <a:spcPct val="90000"/>
              </a:lnSpc>
              <a:spcAft>
                <a:spcPts val="1200"/>
              </a:spcAft>
              <a:buSzPct val="70000"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</a:rPr>
              <a:t>Perguntas?</a:t>
            </a:r>
            <a:endParaRPr kumimoji="0" lang="pt-BR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 flipV="1">
            <a:off x="0" y="1204760"/>
            <a:ext cx="9143999" cy="2727854"/>
          </a:xfrm>
          <a:custGeom>
            <a:avLst/>
            <a:gdLst/>
            <a:ahLst/>
            <a:cxnLst>
              <a:cxn ang="0">
                <a:pos x="17" y="2049"/>
              </a:cxn>
              <a:cxn ang="0">
                <a:pos x="262" y="1872"/>
              </a:cxn>
              <a:cxn ang="0">
                <a:pos x="485" y="1731"/>
              </a:cxn>
              <a:cxn ang="0">
                <a:pos x="768" y="1568"/>
              </a:cxn>
              <a:cxn ang="0">
                <a:pos x="1107" y="1398"/>
              </a:cxn>
              <a:cxn ang="0">
                <a:pos x="1496" y="1231"/>
              </a:cxn>
              <a:cxn ang="0">
                <a:pos x="1931" y="1082"/>
              </a:cxn>
              <a:cxn ang="0">
                <a:pos x="2243" y="996"/>
              </a:cxn>
              <a:cxn ang="0">
                <a:pos x="2488" y="942"/>
              </a:cxn>
              <a:cxn ang="0">
                <a:pos x="2743" y="900"/>
              </a:cxn>
              <a:cxn ang="0">
                <a:pos x="3005" y="869"/>
              </a:cxn>
              <a:cxn ang="0">
                <a:pos x="3275" y="850"/>
              </a:cxn>
              <a:cxn ang="0">
                <a:pos x="3459" y="846"/>
              </a:cxn>
              <a:cxn ang="0">
                <a:pos x="3733" y="856"/>
              </a:cxn>
              <a:cxn ang="0">
                <a:pos x="4001" y="877"/>
              </a:cxn>
              <a:cxn ang="0">
                <a:pos x="4259" y="911"/>
              </a:cxn>
              <a:cxn ang="0">
                <a:pos x="4512" y="959"/>
              </a:cxn>
              <a:cxn ang="0">
                <a:pos x="4754" y="1015"/>
              </a:cxn>
              <a:cxn ang="0">
                <a:pos x="5135" y="1126"/>
              </a:cxn>
              <a:cxn ang="0">
                <a:pos x="5554" y="1281"/>
              </a:cxn>
              <a:cxn ang="0">
                <a:pos x="5928" y="1449"/>
              </a:cxn>
              <a:cxn ang="0">
                <a:pos x="6246" y="1616"/>
              </a:cxn>
              <a:cxn ang="0">
                <a:pos x="6510" y="1771"/>
              </a:cxn>
              <a:cxn ang="0">
                <a:pos x="6763" y="1939"/>
              </a:cxn>
              <a:cxn ang="0">
                <a:pos x="6912" y="2051"/>
              </a:cxn>
              <a:cxn ang="0">
                <a:pos x="6845" y="810"/>
              </a:cxn>
              <a:cxn ang="0">
                <a:pos x="6510" y="651"/>
              </a:cxn>
              <a:cxn ang="0">
                <a:pos x="6246" y="542"/>
              </a:cxn>
              <a:cxn ang="0">
                <a:pos x="5928" y="423"/>
              </a:cxn>
              <a:cxn ang="0">
                <a:pos x="5554" y="306"/>
              </a:cxn>
              <a:cxn ang="0">
                <a:pos x="5135" y="197"/>
              </a:cxn>
              <a:cxn ang="0">
                <a:pos x="4673" y="103"/>
              </a:cxn>
              <a:cxn ang="0">
                <a:pos x="4175" y="36"/>
              </a:cxn>
              <a:cxn ang="0">
                <a:pos x="3733" y="6"/>
              </a:cxn>
              <a:cxn ang="0">
                <a:pos x="3459" y="0"/>
              </a:cxn>
              <a:cxn ang="0">
                <a:pos x="3275" y="2"/>
              </a:cxn>
              <a:cxn ang="0">
                <a:pos x="2917" y="21"/>
              </a:cxn>
              <a:cxn ang="0">
                <a:pos x="2406" y="78"/>
              </a:cxn>
              <a:cxn ang="0">
                <a:pos x="1931" y="163"/>
              </a:cxn>
              <a:cxn ang="0">
                <a:pos x="1496" y="268"/>
              </a:cxn>
              <a:cxn ang="0">
                <a:pos x="1107" y="385"/>
              </a:cxn>
              <a:cxn ang="0">
                <a:pos x="768" y="504"/>
              </a:cxn>
              <a:cxn ang="0">
                <a:pos x="485" y="616"/>
              </a:cxn>
              <a:cxn ang="0">
                <a:pos x="149" y="770"/>
              </a:cxn>
              <a:cxn ang="0">
                <a:pos x="0" y="2062"/>
              </a:cxn>
            </a:cxnLst>
            <a:rect l="0" t="0" r="r" b="b"/>
            <a:pathLst>
              <a:path w="6912" h="2062">
                <a:moveTo>
                  <a:pt x="0" y="2062"/>
                </a:moveTo>
                <a:lnTo>
                  <a:pt x="0" y="2062"/>
                </a:lnTo>
                <a:lnTo>
                  <a:pt x="17" y="2049"/>
                </a:lnTo>
                <a:lnTo>
                  <a:pt x="67" y="2010"/>
                </a:lnTo>
                <a:lnTo>
                  <a:pt x="149" y="1949"/>
                </a:lnTo>
                <a:lnTo>
                  <a:pt x="262" y="1872"/>
                </a:lnTo>
                <a:lnTo>
                  <a:pt x="329" y="1828"/>
                </a:lnTo>
                <a:lnTo>
                  <a:pt x="404" y="1781"/>
                </a:lnTo>
                <a:lnTo>
                  <a:pt x="485" y="1731"/>
                </a:lnTo>
                <a:lnTo>
                  <a:pt x="573" y="1677"/>
                </a:lnTo>
                <a:lnTo>
                  <a:pt x="668" y="1624"/>
                </a:lnTo>
                <a:lnTo>
                  <a:pt x="768" y="1568"/>
                </a:lnTo>
                <a:lnTo>
                  <a:pt x="875" y="1511"/>
                </a:lnTo>
                <a:lnTo>
                  <a:pt x="988" y="1455"/>
                </a:lnTo>
                <a:lnTo>
                  <a:pt x="1107" y="1398"/>
                </a:lnTo>
                <a:lnTo>
                  <a:pt x="1231" y="1342"/>
                </a:lnTo>
                <a:lnTo>
                  <a:pt x="1362" y="1287"/>
                </a:lnTo>
                <a:lnTo>
                  <a:pt x="1496" y="1231"/>
                </a:lnTo>
                <a:lnTo>
                  <a:pt x="1636" y="1179"/>
                </a:lnTo>
                <a:lnTo>
                  <a:pt x="1781" y="1130"/>
                </a:lnTo>
                <a:lnTo>
                  <a:pt x="1931" y="1082"/>
                </a:lnTo>
                <a:lnTo>
                  <a:pt x="2084" y="1038"/>
                </a:lnTo>
                <a:lnTo>
                  <a:pt x="2164" y="1017"/>
                </a:lnTo>
                <a:lnTo>
                  <a:pt x="2243" y="996"/>
                </a:lnTo>
                <a:lnTo>
                  <a:pt x="2323" y="976"/>
                </a:lnTo>
                <a:lnTo>
                  <a:pt x="2406" y="959"/>
                </a:lnTo>
                <a:lnTo>
                  <a:pt x="2488" y="942"/>
                </a:lnTo>
                <a:lnTo>
                  <a:pt x="2572" y="927"/>
                </a:lnTo>
                <a:lnTo>
                  <a:pt x="2656" y="913"/>
                </a:lnTo>
                <a:lnTo>
                  <a:pt x="2743" y="900"/>
                </a:lnTo>
                <a:lnTo>
                  <a:pt x="2829" y="888"/>
                </a:lnTo>
                <a:lnTo>
                  <a:pt x="2917" y="877"/>
                </a:lnTo>
                <a:lnTo>
                  <a:pt x="3005" y="869"/>
                </a:lnTo>
                <a:lnTo>
                  <a:pt x="3095" y="862"/>
                </a:lnTo>
                <a:lnTo>
                  <a:pt x="3185" y="856"/>
                </a:lnTo>
                <a:lnTo>
                  <a:pt x="3275" y="850"/>
                </a:lnTo>
                <a:lnTo>
                  <a:pt x="3367" y="848"/>
                </a:lnTo>
                <a:lnTo>
                  <a:pt x="3459" y="846"/>
                </a:lnTo>
                <a:lnTo>
                  <a:pt x="3459" y="846"/>
                </a:lnTo>
                <a:lnTo>
                  <a:pt x="3551" y="848"/>
                </a:lnTo>
                <a:lnTo>
                  <a:pt x="3643" y="850"/>
                </a:lnTo>
                <a:lnTo>
                  <a:pt x="3733" y="856"/>
                </a:lnTo>
                <a:lnTo>
                  <a:pt x="3823" y="862"/>
                </a:lnTo>
                <a:lnTo>
                  <a:pt x="3913" y="867"/>
                </a:lnTo>
                <a:lnTo>
                  <a:pt x="4001" y="877"/>
                </a:lnTo>
                <a:lnTo>
                  <a:pt x="4089" y="886"/>
                </a:lnTo>
                <a:lnTo>
                  <a:pt x="4175" y="900"/>
                </a:lnTo>
                <a:lnTo>
                  <a:pt x="4259" y="911"/>
                </a:lnTo>
                <a:lnTo>
                  <a:pt x="4346" y="927"/>
                </a:lnTo>
                <a:lnTo>
                  <a:pt x="4428" y="942"/>
                </a:lnTo>
                <a:lnTo>
                  <a:pt x="4512" y="959"/>
                </a:lnTo>
                <a:lnTo>
                  <a:pt x="4593" y="976"/>
                </a:lnTo>
                <a:lnTo>
                  <a:pt x="4673" y="996"/>
                </a:lnTo>
                <a:lnTo>
                  <a:pt x="4754" y="1015"/>
                </a:lnTo>
                <a:lnTo>
                  <a:pt x="4832" y="1036"/>
                </a:lnTo>
                <a:lnTo>
                  <a:pt x="4985" y="1080"/>
                </a:lnTo>
                <a:lnTo>
                  <a:pt x="5135" y="1126"/>
                </a:lnTo>
                <a:lnTo>
                  <a:pt x="5280" y="1176"/>
                </a:lnTo>
                <a:lnTo>
                  <a:pt x="5420" y="1227"/>
                </a:lnTo>
                <a:lnTo>
                  <a:pt x="5554" y="1281"/>
                </a:lnTo>
                <a:lnTo>
                  <a:pt x="5684" y="1336"/>
                </a:lnTo>
                <a:lnTo>
                  <a:pt x="5809" y="1392"/>
                </a:lnTo>
                <a:lnTo>
                  <a:pt x="5928" y="1449"/>
                </a:lnTo>
                <a:lnTo>
                  <a:pt x="6039" y="1505"/>
                </a:lnTo>
                <a:lnTo>
                  <a:pt x="6146" y="1560"/>
                </a:lnTo>
                <a:lnTo>
                  <a:pt x="6246" y="1616"/>
                </a:lnTo>
                <a:lnTo>
                  <a:pt x="6341" y="1670"/>
                </a:lnTo>
                <a:lnTo>
                  <a:pt x="6427" y="1721"/>
                </a:lnTo>
                <a:lnTo>
                  <a:pt x="6510" y="1771"/>
                </a:lnTo>
                <a:lnTo>
                  <a:pt x="6583" y="1819"/>
                </a:lnTo>
                <a:lnTo>
                  <a:pt x="6650" y="1863"/>
                </a:lnTo>
                <a:lnTo>
                  <a:pt x="6763" y="1939"/>
                </a:lnTo>
                <a:lnTo>
                  <a:pt x="6845" y="1999"/>
                </a:lnTo>
                <a:lnTo>
                  <a:pt x="6895" y="2037"/>
                </a:lnTo>
                <a:lnTo>
                  <a:pt x="6912" y="2051"/>
                </a:lnTo>
                <a:lnTo>
                  <a:pt x="6912" y="846"/>
                </a:lnTo>
                <a:lnTo>
                  <a:pt x="6912" y="846"/>
                </a:lnTo>
                <a:lnTo>
                  <a:pt x="6845" y="810"/>
                </a:lnTo>
                <a:lnTo>
                  <a:pt x="6763" y="770"/>
                </a:lnTo>
                <a:lnTo>
                  <a:pt x="6650" y="714"/>
                </a:lnTo>
                <a:lnTo>
                  <a:pt x="6510" y="651"/>
                </a:lnTo>
                <a:lnTo>
                  <a:pt x="6427" y="616"/>
                </a:lnTo>
                <a:lnTo>
                  <a:pt x="6341" y="578"/>
                </a:lnTo>
                <a:lnTo>
                  <a:pt x="6246" y="542"/>
                </a:lnTo>
                <a:lnTo>
                  <a:pt x="6146" y="504"/>
                </a:lnTo>
                <a:lnTo>
                  <a:pt x="6039" y="463"/>
                </a:lnTo>
                <a:lnTo>
                  <a:pt x="5928" y="423"/>
                </a:lnTo>
                <a:lnTo>
                  <a:pt x="5809" y="385"/>
                </a:lnTo>
                <a:lnTo>
                  <a:pt x="5684" y="345"/>
                </a:lnTo>
                <a:lnTo>
                  <a:pt x="5554" y="306"/>
                </a:lnTo>
                <a:lnTo>
                  <a:pt x="5420" y="268"/>
                </a:lnTo>
                <a:lnTo>
                  <a:pt x="5280" y="232"/>
                </a:lnTo>
                <a:lnTo>
                  <a:pt x="5135" y="197"/>
                </a:lnTo>
                <a:lnTo>
                  <a:pt x="4985" y="163"/>
                </a:lnTo>
                <a:lnTo>
                  <a:pt x="4832" y="132"/>
                </a:lnTo>
                <a:lnTo>
                  <a:pt x="4673" y="103"/>
                </a:lnTo>
                <a:lnTo>
                  <a:pt x="4512" y="78"/>
                </a:lnTo>
                <a:lnTo>
                  <a:pt x="4346" y="56"/>
                </a:lnTo>
                <a:lnTo>
                  <a:pt x="4175" y="36"/>
                </a:lnTo>
                <a:lnTo>
                  <a:pt x="4001" y="21"/>
                </a:lnTo>
                <a:lnTo>
                  <a:pt x="3823" y="10"/>
                </a:lnTo>
                <a:lnTo>
                  <a:pt x="3733" y="6"/>
                </a:lnTo>
                <a:lnTo>
                  <a:pt x="3643" y="2"/>
                </a:lnTo>
                <a:lnTo>
                  <a:pt x="3551" y="0"/>
                </a:lnTo>
                <a:lnTo>
                  <a:pt x="3459" y="0"/>
                </a:lnTo>
                <a:lnTo>
                  <a:pt x="3459" y="0"/>
                </a:lnTo>
                <a:lnTo>
                  <a:pt x="3367" y="0"/>
                </a:lnTo>
                <a:lnTo>
                  <a:pt x="3275" y="2"/>
                </a:lnTo>
                <a:lnTo>
                  <a:pt x="3185" y="6"/>
                </a:lnTo>
                <a:lnTo>
                  <a:pt x="3095" y="10"/>
                </a:lnTo>
                <a:lnTo>
                  <a:pt x="2917" y="21"/>
                </a:lnTo>
                <a:lnTo>
                  <a:pt x="2743" y="36"/>
                </a:lnTo>
                <a:lnTo>
                  <a:pt x="2572" y="56"/>
                </a:lnTo>
                <a:lnTo>
                  <a:pt x="2406" y="78"/>
                </a:lnTo>
                <a:lnTo>
                  <a:pt x="2243" y="103"/>
                </a:lnTo>
                <a:lnTo>
                  <a:pt x="2084" y="132"/>
                </a:lnTo>
                <a:lnTo>
                  <a:pt x="1931" y="163"/>
                </a:lnTo>
                <a:lnTo>
                  <a:pt x="1781" y="197"/>
                </a:lnTo>
                <a:lnTo>
                  <a:pt x="1636" y="232"/>
                </a:lnTo>
                <a:lnTo>
                  <a:pt x="1496" y="268"/>
                </a:lnTo>
                <a:lnTo>
                  <a:pt x="1362" y="306"/>
                </a:lnTo>
                <a:lnTo>
                  <a:pt x="1231" y="345"/>
                </a:lnTo>
                <a:lnTo>
                  <a:pt x="1107" y="385"/>
                </a:lnTo>
                <a:lnTo>
                  <a:pt x="988" y="423"/>
                </a:lnTo>
                <a:lnTo>
                  <a:pt x="875" y="463"/>
                </a:lnTo>
                <a:lnTo>
                  <a:pt x="768" y="504"/>
                </a:lnTo>
                <a:lnTo>
                  <a:pt x="668" y="542"/>
                </a:lnTo>
                <a:lnTo>
                  <a:pt x="573" y="578"/>
                </a:lnTo>
                <a:lnTo>
                  <a:pt x="485" y="616"/>
                </a:lnTo>
                <a:lnTo>
                  <a:pt x="404" y="651"/>
                </a:lnTo>
                <a:lnTo>
                  <a:pt x="262" y="714"/>
                </a:lnTo>
                <a:lnTo>
                  <a:pt x="149" y="770"/>
                </a:lnTo>
                <a:lnTo>
                  <a:pt x="67" y="810"/>
                </a:lnTo>
                <a:lnTo>
                  <a:pt x="0" y="846"/>
                </a:lnTo>
                <a:lnTo>
                  <a:pt x="0" y="206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60000"/>
                </a:schemeClr>
              </a:gs>
              <a:gs pos="100000">
                <a:schemeClr val="bg2">
                  <a:lumMod val="65000"/>
                  <a:lumOff val="3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>
            <a:outerShdw blurRad="76200" dist="1016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363" rtl="0"/>
            <a:endParaRPr lang="pt-BR" kern="1200" dirty="0">
              <a:solidFill>
                <a:prstClr val="white"/>
              </a:solidFill>
              <a:latin typeface="Segoe Semibold"/>
              <a:ea typeface="+mn-ea"/>
              <a:cs typeface="+mn-cs"/>
            </a:endParaRP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 rot="1618760">
            <a:off x="1287463" y="1344867"/>
            <a:ext cx="6569075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363" rtl="0"/>
            <a:endParaRPr lang="pt-BR" kern="1200" dirty="0">
              <a:solidFill>
                <a:prstClr val="white"/>
              </a:solidFill>
              <a:latin typeface="Segoe Semibold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6915" y="1574677"/>
            <a:ext cx="4372820" cy="258381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ound Same Side Corner Rectangle 3"/>
          <p:cNvSpPr/>
          <p:nvPr/>
        </p:nvSpPr>
        <p:spPr bwMode="auto">
          <a:xfrm>
            <a:off x="500034" y="4429132"/>
            <a:ext cx="3714776" cy="2286016"/>
          </a:xfrm>
          <a:prstGeom prst="round2SameRect">
            <a:avLst>
              <a:gd name="adj1" fmla="val 0"/>
              <a:gd name="adj2" fmla="val 167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pt-B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660" y="823588"/>
            <a:ext cx="426949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spcAft>
                <a:spcPts val="1008"/>
              </a:spcAft>
              <a:buNone/>
            </a:pPr>
            <a:r>
              <a:rPr lang="pt-BR" sz="2400" b="1" i="0" dirty="0" smtClean="0">
                <a:solidFill>
                  <a:schemeClr val="tx2"/>
                </a:solidFill>
                <a:latin typeface="Segoe"/>
                <a:cs typeface="Arial"/>
              </a:rPr>
              <a:t>Tenha um campus digital do século XXI</a:t>
            </a:r>
            <a:endParaRPr lang="pt-BR" sz="2400" b="1" i="0" dirty="0">
              <a:solidFill>
                <a:schemeClr val="tx2"/>
              </a:solidFill>
              <a:latin typeface="Segoe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0596" y="823588"/>
            <a:ext cx="390798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spcAft>
                <a:spcPts val="1008"/>
              </a:spcAft>
              <a:buNone/>
            </a:pPr>
            <a:r>
              <a:rPr lang="pt-BR" sz="2400" b="1" i="0" dirty="0" smtClean="0">
                <a:solidFill>
                  <a:schemeClr val="tx2"/>
                </a:solidFill>
                <a:latin typeface="Segoe"/>
                <a:cs typeface="Arial"/>
              </a:rPr>
              <a:t>Gerencie o custo e a complexidade do TI</a:t>
            </a:r>
            <a:endParaRPr lang="pt-BR" sz="2400" b="1" i="0" dirty="0">
              <a:solidFill>
                <a:schemeClr val="tx2"/>
              </a:solidFill>
              <a:latin typeface="Segoe"/>
              <a:cs typeface="Arial"/>
            </a:endParaRPr>
          </a:p>
        </p:txBody>
      </p:sp>
      <p:pic>
        <p:nvPicPr>
          <p:cNvPr id="12" name="Picture 11" descr="PPP_ITECH_CLP_GlobelTech_03_C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9478" y="1732271"/>
            <a:ext cx="3100633" cy="3100633"/>
          </a:xfrm>
          <a:prstGeom prst="rect">
            <a:avLst/>
          </a:prstGeom>
        </p:spPr>
      </p:pic>
      <p:pic>
        <p:nvPicPr>
          <p:cNvPr id="13" name="Picture 12" descr="PPP_CGENE_CLP_dollar_signs_green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1078" y="2049461"/>
            <a:ext cx="1117345" cy="2123919"/>
          </a:xfrm>
          <a:prstGeom prst="rect">
            <a:avLst/>
          </a:prstGeom>
        </p:spPr>
      </p:pic>
      <p:pic>
        <p:nvPicPr>
          <p:cNvPr id="14" name="Picture 13" descr="PPP_IEDUC_CLP_Graduates_c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8397" y="1862675"/>
            <a:ext cx="2565400" cy="2565400"/>
          </a:xfrm>
          <a:prstGeom prst="rect">
            <a:avLst/>
          </a:prstGeom>
        </p:spPr>
      </p:pic>
      <p:pic>
        <p:nvPicPr>
          <p:cNvPr id="15" name="Rectangle 2869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64197" y="1557875"/>
            <a:ext cx="1008359" cy="81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2630997" y="2167475"/>
            <a:ext cx="1015113" cy="1173350"/>
            <a:chOff x="191" y="2843"/>
            <a:chExt cx="340" cy="393"/>
          </a:xfrm>
        </p:grpSpPr>
        <p:sp>
          <p:nvSpPr>
            <p:cNvPr id="17" name="Oval 11340"/>
            <p:cNvSpPr>
              <a:spLocks noChangeArrowheads="1"/>
            </p:cNvSpPr>
            <p:nvPr/>
          </p:nvSpPr>
          <p:spPr bwMode="gray">
            <a:xfrm rot="604339">
              <a:off x="191" y="3092"/>
              <a:ext cx="340" cy="14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7999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defTabSz="914363" rtl="0">
                <a:spcBef>
                  <a:spcPct val="0"/>
                </a:spcBef>
              </a:pPr>
              <a:endParaRPr lang="pt-BR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8" name="Rectangle 11341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gray">
            <a:xfrm>
              <a:off x="247" y="2843"/>
              <a:ext cx="18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78" descr="pc_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0397" y="3405195"/>
            <a:ext cx="1257843" cy="107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878397" y="2472275"/>
            <a:ext cx="1053902" cy="867920"/>
            <a:chOff x="140" y="2400"/>
            <a:chExt cx="408" cy="336"/>
          </a:xfrm>
        </p:grpSpPr>
        <p:sp>
          <p:nvSpPr>
            <p:cNvPr id="21" name="Oval 11336"/>
            <p:cNvSpPr>
              <a:spLocks noChangeArrowheads="1"/>
            </p:cNvSpPr>
            <p:nvPr/>
          </p:nvSpPr>
          <p:spPr bwMode="gray">
            <a:xfrm>
              <a:off x="140" y="2615"/>
              <a:ext cx="408" cy="121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7999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defTabSz="914363" rtl="0">
                <a:spcBef>
                  <a:spcPct val="0"/>
                </a:spcBef>
              </a:pPr>
              <a:endParaRPr lang="pt-BR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2" name="Rectangle 11337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gray">
            <a:xfrm>
              <a:off x="244" y="2400"/>
              <a:ext cx="1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381000" y="185944"/>
            <a:ext cx="8382000" cy="4293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"/>
                <a:ea typeface="+mn-ea"/>
                <a:cs typeface="Arial"/>
              </a:rPr>
              <a:t>Mercado da Educação em Evolução</a:t>
            </a:r>
            <a:endParaRPr kumimoji="0" lang="pt-BR" sz="3100" b="1" i="0" u="none" strike="noStrike" kern="1200" cap="none" spc="-1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"/>
              <a:ea typeface="+mn-ea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472" y="4500570"/>
            <a:ext cx="3571900" cy="195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008"/>
              </a:spcAft>
            </a:pPr>
            <a:r>
              <a:rPr lang="pt-BR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/>
                <a:ea typeface="+mn-ea"/>
                <a:cs typeface="Arial"/>
              </a:rPr>
              <a:t>Gartner 2008/2009: </a:t>
            </a:r>
          </a:p>
          <a:p>
            <a:pPr>
              <a:lnSpc>
                <a:spcPct val="90000"/>
              </a:lnSpc>
              <a:spcAft>
                <a:spcPts val="1008"/>
              </a:spcAft>
              <a:buFont typeface="Wingdings" pitchFamily="2" charset="2"/>
              <a:buChar char="Ø"/>
            </a:pPr>
            <a:r>
              <a:rPr lang="pt-BR" sz="1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/>
                <a:ea typeface="+mn-ea"/>
                <a:cs typeface="Arial"/>
              </a:rPr>
              <a:t>Até 2012, 50% das instituições de ensino superior terão adotado uma solução de email hospedado</a:t>
            </a:r>
          </a:p>
          <a:p>
            <a:pPr>
              <a:lnSpc>
                <a:spcPct val="90000"/>
              </a:lnSpc>
              <a:spcAft>
                <a:spcPts val="1008"/>
              </a:spcAft>
              <a:buFont typeface="Wingdings" pitchFamily="2" charset="2"/>
              <a:buChar char="Ø"/>
            </a:pPr>
            <a:r>
              <a:rPr lang="pt-B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/>
                <a:cs typeface="Arial"/>
              </a:rPr>
              <a:t> </a:t>
            </a:r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/>
                <a:cs typeface="Arial"/>
              </a:rPr>
              <a:t>Em 2010, metade das decisões relacionadas à compra de hardware, software e serviços será determinada pelas preferências do usuário final</a:t>
            </a:r>
            <a:endParaRPr lang="pt-BR" sz="14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Light"/>
              <a:ea typeface="+mn-ea"/>
              <a:cs typeface="Arial"/>
            </a:endParaRPr>
          </a:p>
        </p:txBody>
      </p:sp>
      <p:sp>
        <p:nvSpPr>
          <p:cNvPr id="29" name="Round Same Side Corner Rectangle 28"/>
          <p:cNvSpPr/>
          <p:nvPr/>
        </p:nvSpPr>
        <p:spPr bwMode="auto">
          <a:xfrm>
            <a:off x="5143504" y="4429132"/>
            <a:ext cx="3714776" cy="2286016"/>
          </a:xfrm>
          <a:prstGeom prst="round2SameRect">
            <a:avLst>
              <a:gd name="adj1" fmla="val 0"/>
              <a:gd name="adj2" fmla="val 167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pt-BR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14943" y="4500570"/>
            <a:ext cx="3500462" cy="20836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45720" rIns="91440" bIns="45720" numCol="1" spcCol="1270" anchor="t" anchorCtr="0">
            <a:spAutoFit/>
          </a:bodyPr>
          <a:lstStyle/>
          <a:p>
            <a:pPr marL="228600" lvl="1" indent="-228600" algn="l" defTabSz="-1387144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EECE1"/>
              </a:buClr>
              <a:buSzPct val="85000"/>
            </a:pPr>
            <a:r>
              <a:rPr lang="pt-BR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rPr>
              <a:t>Desafios:</a:t>
            </a:r>
          </a:p>
          <a:p>
            <a:pPr marL="228600" lvl="1" indent="-228600" algn="l" defTabSz="-1387144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EECE1"/>
              </a:buClr>
              <a:buSzPct val="85000"/>
              <a:buFont typeface="Wingdings" pitchFamily="2" charset="2"/>
              <a:buChar char="Ø"/>
            </a:pPr>
            <a:r>
              <a:rPr lang="pt-BR" sz="14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rPr>
              <a:t>Acessibilidade, novos serviços como diferenciais, redução de custos</a:t>
            </a:r>
          </a:p>
          <a:p>
            <a:pPr marL="228600" lvl="1" indent="-228600" algn="l" defTabSz="-13871448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EEECE1"/>
              </a:buClr>
              <a:buSzPct val="85000"/>
              <a:buFont typeface="Wingdings" pitchFamily="2" charset="2"/>
              <a:buChar char="Ø"/>
            </a:pPr>
            <a:r>
              <a:rPr lang="pt-BR" sz="14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rPr>
              <a:t>Necessidade de maximizar os investimentos atuais</a:t>
            </a:r>
          </a:p>
          <a:p>
            <a:pPr marL="228600" lvl="1" indent="-228600" algn="l" defTabSz="-13871448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EEECE1"/>
              </a:buClr>
              <a:buSzPct val="85000"/>
              <a:buFont typeface="Wingdings" pitchFamily="2" charset="2"/>
              <a:buChar char="Ø"/>
            </a:pPr>
            <a:r>
              <a:rPr lang="pt-BR" sz="1400" b="1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rPr>
              <a:t>Ferramentas para segurança e privacidade dos dados</a:t>
            </a:r>
            <a:endParaRPr lang="pt-BR" sz="14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my documents\Back up files for Clients\2008\Microsoft\Microsoft Logos\Black MS Live@edu 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71934" y="6429396"/>
            <a:ext cx="951113" cy="227599"/>
          </a:xfrm>
          <a:prstGeom prst="rect">
            <a:avLst/>
          </a:prstGeom>
          <a:noFill/>
        </p:spPr>
      </p:pic>
      <p:pic>
        <p:nvPicPr>
          <p:cNvPr id="3" name="Picture 10" descr="Blue-Black MS Live@edu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14488"/>
            <a:ext cx="55451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3429000"/>
            <a:ext cx="8143932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743" indent="-339725" algn="ctr">
              <a:lnSpc>
                <a:spcPct val="90000"/>
              </a:lnSpc>
              <a:spcAft>
                <a:spcPts val="1200"/>
              </a:spcAft>
              <a:buSzPct val="70000"/>
            </a:pP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</a:rPr>
              <a:t>Obrigado!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blackWhite">
          <a:xfrm>
            <a:off x="357158" y="5500702"/>
            <a:ext cx="8382000" cy="738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buNone/>
            </a:pPr>
            <a:r>
              <a:rPr lang="pt-BR" sz="700" b="0" i="0" dirty="0" smtClean="0">
                <a:solidFill>
                  <a:srgbClr val="FFFFFF"/>
                </a:solidFill>
                <a:latin typeface="Segoe"/>
                <a:ea typeface="+mn-ea"/>
                <a:cs typeface="Arial"/>
              </a:rPr>
              <a:t>© 2009 Microsoft Corporation. Todos os direitos reservados. Microsoft, Windows, Windows Vista e outros nomes de produtos são ou podem ser marcas registradas e/ou marcas comerciais nos Estados Unidos e/ou outros países.</a:t>
            </a:r>
          </a:p>
          <a:p>
            <a:pPr algn="ctr" defTabSz="914400">
              <a:buNone/>
            </a:pPr>
            <a:r>
              <a:rPr lang="pt-BR" sz="700" b="0" i="0" dirty="0" smtClean="0">
                <a:solidFill>
                  <a:srgbClr val="FFFFFF"/>
                </a:solidFill>
                <a:latin typeface="Segoe"/>
                <a:ea typeface="+mn-ea"/>
                <a:cs typeface="Arial"/>
              </a:rPr>
              <a:t>As informações aqui contidas são para fins informativos apenas e representam a visão atual da Microsoft Corporation na data desta apresentação.  Como a Microsoft deve responder às mudanças das condições de mercado, este documento não deve ser interpretado como um compromisso da parte da Microsoft, e a Microsoft não pode assegurar a exatidão de qualquer informação apresentada após a data desta apresentação.  </a:t>
            </a:r>
            <a:br>
              <a:rPr lang="pt-BR" sz="700" b="0" i="0" dirty="0" smtClean="0">
                <a:solidFill>
                  <a:srgbClr val="FFFFFF"/>
                </a:solidFill>
                <a:latin typeface="Segoe"/>
                <a:ea typeface="+mn-ea"/>
                <a:cs typeface="Arial"/>
              </a:rPr>
            </a:br>
            <a:r>
              <a:rPr lang="pt-BR" sz="700" b="0" i="0" dirty="0" smtClean="0">
                <a:solidFill>
                  <a:srgbClr val="FFFFFF"/>
                </a:solidFill>
                <a:latin typeface="Segoe"/>
                <a:ea typeface="+mn-ea"/>
                <a:cs typeface="Arial"/>
              </a:rPr>
              <a:t>A MICROSOFT NÃO OFERECE NENHUMA GARANTIA, EXPRESSA OU IMPLÍCITA, QUANTO ÀS INFORMAÇÕES DESTA APRESENTAÇÃO.</a:t>
            </a:r>
            <a:endParaRPr lang="pt-BR" sz="700" b="0" i="0" dirty="0">
              <a:solidFill>
                <a:srgbClr val="FFFFFF"/>
              </a:solidFill>
              <a:latin typeface="Segoe"/>
              <a:ea typeface="+mn-ea"/>
              <a:cs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71604" y="4929198"/>
            <a:ext cx="6000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http://liveatedubrasil.spaces.live.com/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85944"/>
            <a:ext cx="8382000" cy="4293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"/>
                <a:ea typeface="+mn-ea"/>
                <a:cs typeface="Arial"/>
              </a:rPr>
              <a:t>Microsoft Education Alliance</a:t>
            </a:r>
            <a:endParaRPr kumimoji="0" lang="pt-BR" sz="3100" b="1" i="0" u="none" strike="noStrike" kern="1200" cap="none" spc="-1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"/>
              <a:ea typeface="+mn-ea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714356"/>
            <a:ext cx="1500198" cy="86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upo 21"/>
          <p:cNvGrpSpPr/>
          <p:nvPr/>
        </p:nvGrpSpPr>
        <p:grpSpPr>
          <a:xfrm>
            <a:off x="1571604" y="1714488"/>
            <a:ext cx="6286544" cy="571504"/>
            <a:chOff x="1571604" y="1714488"/>
            <a:chExt cx="6286544" cy="571504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1571604" y="1714488"/>
              <a:ext cx="6286544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2071670" y="1785926"/>
              <a:ext cx="5429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chemeClr val="bg1"/>
                  </a:solidFill>
                </a:rPr>
                <a:t>Reconhecimento e Prestígio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571604" y="5786454"/>
            <a:ext cx="6286544" cy="571504"/>
            <a:chOff x="1714480" y="5786454"/>
            <a:chExt cx="6143668" cy="571504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1714480" y="5786454"/>
              <a:ext cx="6143668" cy="571504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071670" y="5824855"/>
              <a:ext cx="5429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/>
                <a:t>Campus / School Agreements</a:t>
              </a:r>
              <a:endParaRPr lang="pt-BR" sz="2400" b="1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429256" y="2428868"/>
            <a:ext cx="2500330" cy="2000264"/>
            <a:chOff x="5429256" y="2428868"/>
            <a:chExt cx="2500330" cy="2000264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5429256" y="2428868"/>
              <a:ext cx="2500330" cy="200026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500694" y="2714620"/>
              <a:ext cx="235745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MSDN AA</a:t>
              </a:r>
            </a:p>
            <a:p>
              <a:pPr algn="ctr"/>
              <a:r>
                <a:rPr lang="pt-BR" b="1" dirty="0" smtClean="0"/>
                <a:t>Dreamspark</a:t>
              </a:r>
            </a:p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MS Office</a:t>
              </a:r>
            </a:p>
            <a:p>
              <a:pPr algn="ctr"/>
              <a:r>
                <a:rPr lang="pt-BR" b="1" dirty="0" smtClean="0"/>
                <a:t>Semblio</a:t>
              </a:r>
            </a:p>
            <a:p>
              <a:pPr algn="ctr"/>
              <a:r>
                <a:rPr lang="pt-BR" sz="1600" b="1" dirty="0" smtClean="0">
                  <a:solidFill>
                    <a:schemeClr val="bg1"/>
                  </a:solidFill>
                </a:rPr>
                <a:t>Online Distance Learning</a:t>
              </a:r>
              <a:endParaRPr lang="pt-BR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5429256" y="4500570"/>
            <a:ext cx="1214446" cy="1143008"/>
            <a:chOff x="5429256" y="4500570"/>
            <a:chExt cx="1214446" cy="1143008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5429256" y="4500570"/>
              <a:ext cx="1214446" cy="1143008"/>
            </a:xfrm>
            <a:prstGeom prst="roundRect">
              <a:avLst/>
            </a:prstGeom>
            <a:solidFill>
              <a:srgbClr val="81CD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429256" y="4714885"/>
              <a:ext cx="1214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Acesso à Tecnologia</a:t>
              </a:r>
              <a:endParaRPr lang="pt-BR" b="1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643702" y="4500570"/>
            <a:ext cx="1428760" cy="1143008"/>
            <a:chOff x="6643702" y="4500570"/>
            <a:chExt cx="1428760" cy="1143008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6715140" y="4500570"/>
              <a:ext cx="1214446" cy="114300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643702" y="4786322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Colaboração &amp; Comunicação</a:t>
              </a:r>
              <a:endParaRPr lang="pt-BR" sz="1400" b="1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4143372" y="2428868"/>
            <a:ext cx="1214446" cy="3214710"/>
            <a:chOff x="4143372" y="2428868"/>
            <a:chExt cx="1214446" cy="3214710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4143372" y="2428868"/>
              <a:ext cx="1214446" cy="321471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143372" y="2428868"/>
              <a:ext cx="1214446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IT Academy</a:t>
              </a:r>
            </a:p>
            <a:p>
              <a:pPr algn="ctr"/>
              <a:r>
                <a:rPr lang="pt-BR" sz="1400" b="1" dirty="0" smtClean="0"/>
                <a:t>MSDN AA &amp;Dreamspark</a:t>
              </a:r>
            </a:p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Curriculum Support</a:t>
              </a:r>
            </a:p>
            <a:p>
              <a:pPr algn="ctr"/>
              <a:r>
                <a:rPr lang="pt-BR" sz="1400" b="1" dirty="0" smtClean="0"/>
                <a:t>MSP Academic Cells</a:t>
              </a:r>
            </a:p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Student to Business</a:t>
              </a:r>
            </a:p>
            <a:p>
              <a:pPr algn="ctr"/>
              <a:r>
                <a:rPr lang="pt-BR" sz="1400" b="1" dirty="0" smtClean="0"/>
                <a:t>Live@edu</a:t>
              </a:r>
            </a:p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Dynamics Education Alliance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2857488" y="2428868"/>
            <a:ext cx="1214446" cy="3214710"/>
            <a:chOff x="2857488" y="2428868"/>
            <a:chExt cx="1214446" cy="3214710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2857488" y="2428868"/>
              <a:ext cx="1214446" cy="321471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857488" y="3103434"/>
              <a:ext cx="12144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Imagine Cup</a:t>
              </a:r>
            </a:p>
            <a:p>
              <a:pPr algn="ctr"/>
              <a:r>
                <a:rPr lang="pt-BR" b="1" dirty="0" smtClean="0"/>
                <a:t>Live@edu</a:t>
              </a:r>
            </a:p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Bizpark</a:t>
              </a:r>
            </a:p>
            <a:p>
              <a:pPr algn="ctr"/>
              <a:r>
                <a:rPr lang="pt-BR" b="1" dirty="0" smtClean="0"/>
                <a:t>Gaming .NET</a:t>
              </a:r>
              <a:endParaRPr lang="pt-BR" b="1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571604" y="2428868"/>
            <a:ext cx="1214446" cy="3214710"/>
            <a:chOff x="1571604" y="2428868"/>
            <a:chExt cx="1214446" cy="3214710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1571604" y="2428868"/>
              <a:ext cx="1214446" cy="321471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571604" y="2709818"/>
              <a:ext cx="121444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 smtClean="0"/>
                <a:t>Windows Live</a:t>
              </a:r>
            </a:p>
            <a:p>
              <a:pPr algn="ctr"/>
              <a:r>
                <a:rPr lang="pt-BR" sz="1600" b="1" dirty="0" smtClean="0">
                  <a:solidFill>
                    <a:schemeClr val="bg1"/>
                  </a:solidFill>
                </a:rPr>
                <a:t>Software + Serviços</a:t>
              </a:r>
            </a:p>
            <a:p>
              <a:pPr algn="ctr"/>
              <a:r>
                <a:rPr lang="pt-BR" sz="1600" b="1" dirty="0" smtClean="0"/>
                <a:t>Live@edu</a:t>
              </a:r>
            </a:p>
            <a:p>
              <a:pPr algn="ctr"/>
              <a:r>
                <a:rPr lang="pt-BR" sz="1600" b="1" dirty="0" smtClean="0">
                  <a:solidFill>
                    <a:schemeClr val="bg1"/>
                  </a:solidFill>
                </a:rPr>
                <a:t>Mobile</a:t>
              </a:r>
            </a:p>
            <a:p>
              <a:pPr algn="ctr"/>
              <a:r>
                <a:rPr lang="pt-BR" sz="1600" b="1" dirty="0" smtClean="0"/>
                <a:t>Portais e Serviços de colaboração</a:t>
              </a:r>
            </a:p>
            <a:p>
              <a:pPr algn="ctr"/>
              <a:r>
                <a:rPr lang="pt-BR" sz="1600" b="1" dirty="0" smtClean="0">
                  <a:solidFill>
                    <a:schemeClr val="bg1"/>
                  </a:solidFill>
                </a:rPr>
                <a:t>E-Library</a:t>
              </a:r>
            </a:p>
            <a:p>
              <a:pPr algn="ctr"/>
              <a:endParaRPr lang="pt-BR" sz="16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po Limpo Paulista e Microsof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571612"/>
            <a:ext cx="7608147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0" descr="Blue-Black MS Live@edu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00042"/>
            <a:ext cx="3143272" cy="7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K:\my documents\Back up files for Clients\2008\Microsoft\Microsoft Logos\Black MS Live@edu 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2462" y="6500834"/>
            <a:ext cx="951113" cy="2275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my documents\Back up files for Clients\2008\Microsoft\Microsoft Logos\Black MS Live@edu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2462" y="6500834"/>
            <a:ext cx="951113" cy="227599"/>
          </a:xfrm>
          <a:prstGeom prst="rect">
            <a:avLst/>
          </a:prstGeom>
          <a:noFill/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381000" y="185944"/>
            <a:ext cx="838200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-100" normalizeH="0" baseline="0" noProof="0" dirty="0" smtClean="0">
                <a:ln w="3175">
                  <a:noFill/>
                </a:ln>
                <a:solidFill>
                  <a:srgbClr val="0084B4"/>
                </a:solidFill>
                <a:effectLst/>
                <a:uLnTx/>
                <a:uFillTx/>
                <a:latin typeface="Segoe"/>
                <a:ea typeface="+mn-ea"/>
                <a:cs typeface="Arial"/>
              </a:rPr>
              <a:t>O Poder da Estratégia Software + Serviços na Educação</a:t>
            </a:r>
            <a:endParaRPr kumimoji="0" lang="pt-BR" sz="2400" b="1" i="0" u="none" strike="noStrike" kern="1200" cap="none" spc="-100" normalizeH="0" baseline="0" noProof="0" dirty="0">
              <a:ln w="3175">
                <a:noFill/>
              </a:ln>
              <a:solidFill>
                <a:srgbClr val="0084B4"/>
              </a:solidFill>
              <a:effectLst/>
              <a:uLnTx/>
              <a:uFillTx/>
              <a:latin typeface="Segoe"/>
              <a:ea typeface="+mn-ea"/>
              <a:cs typeface="Arial"/>
            </a:endParaRPr>
          </a:p>
        </p:txBody>
      </p:sp>
      <p:sp>
        <p:nvSpPr>
          <p:cNvPr id="31" name="AutoShape 2" descr="https://brandtools.partners.extranet.microsoft.com/NR/rdonlyres/B6ADB317-7CFC-4E89-BC25-09B4F36616A5/8648/sigus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69253" y="761474"/>
            <a:ext cx="8563732" cy="5486400"/>
            <a:chOff x="369253" y="777240"/>
            <a:chExt cx="8563732" cy="54864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3234491" y="777240"/>
              <a:ext cx="2752841" cy="5486400"/>
            </a:xfrm>
            <a:prstGeom prst="roundRect">
              <a:avLst>
                <a:gd name="adj" fmla="val 8253"/>
              </a:avLst>
            </a:prstGeom>
            <a:gradFill rotWithShape="1">
              <a:gsLst>
                <a:gs pos="0">
                  <a:srgbClr val="1A4FB1">
                    <a:tint val="73000"/>
                    <a:satMod val="150000"/>
                  </a:srgbClr>
                </a:gs>
                <a:gs pos="25000">
                  <a:srgbClr val="1A4FB1">
                    <a:tint val="96000"/>
                    <a:shade val="80000"/>
                    <a:satMod val="105000"/>
                  </a:srgbClr>
                </a:gs>
                <a:gs pos="38000">
                  <a:srgbClr val="1A4FB1">
                    <a:tint val="96000"/>
                    <a:shade val="59000"/>
                    <a:satMod val="120000"/>
                  </a:srgbClr>
                </a:gs>
                <a:gs pos="55000">
                  <a:srgbClr val="1A4FB1">
                    <a:shade val="57000"/>
                    <a:satMod val="120000"/>
                  </a:srgbClr>
                </a:gs>
                <a:gs pos="80000">
                  <a:srgbClr val="1A4FB1">
                    <a:shade val="56000"/>
                    <a:satMod val="145000"/>
                  </a:srgbClr>
                </a:gs>
                <a:gs pos="88000">
                  <a:srgbClr val="1A4FB1">
                    <a:shade val="63000"/>
                    <a:satMod val="160000"/>
                  </a:srgbClr>
                </a:gs>
                <a:gs pos="100000">
                  <a:srgbClr val="1A4FB1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1A4FB1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70000">
                <a:srgbClr val="1A4FB1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-174625" algn="ctr" defTabSz="914400" rtl="0" eaLnBrk="1" fontAlgn="base" latinLnBrk="0" hangingPunct="1">
                <a:lnSpc>
                  <a:spcPct val="80000"/>
                </a:lnSpc>
                <a:spcBef>
                  <a:spcPts val="2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Tx/>
                <a:buBlip>
                  <a:blip r:embed="rId4"/>
                </a:buBlip>
                <a:tabLst/>
                <a:defRPr/>
              </a:pPr>
              <a:endParaRPr kumimoji="0" lang="pt-BR" sz="1400" b="1" i="0" u="none" strike="noStrike" kern="1200" cap="none" spc="-135" normalizeH="0" baseline="0" noProof="0" dirty="0">
                <a:ln w="12700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372022" y="777240"/>
              <a:ext cx="2752841" cy="5486400"/>
            </a:xfrm>
            <a:prstGeom prst="roundRect">
              <a:avLst>
                <a:gd name="adj" fmla="val 8253"/>
              </a:avLst>
            </a:prstGeom>
            <a:gradFill rotWithShape="1">
              <a:gsLst>
                <a:gs pos="0">
                  <a:srgbClr val="1A4FB1">
                    <a:tint val="73000"/>
                    <a:satMod val="150000"/>
                  </a:srgbClr>
                </a:gs>
                <a:gs pos="25000">
                  <a:srgbClr val="1A4FB1">
                    <a:tint val="96000"/>
                    <a:shade val="80000"/>
                    <a:satMod val="105000"/>
                  </a:srgbClr>
                </a:gs>
                <a:gs pos="38000">
                  <a:srgbClr val="1A4FB1">
                    <a:tint val="96000"/>
                    <a:shade val="59000"/>
                    <a:satMod val="120000"/>
                  </a:srgbClr>
                </a:gs>
                <a:gs pos="55000">
                  <a:srgbClr val="1A4FB1">
                    <a:shade val="57000"/>
                    <a:satMod val="120000"/>
                  </a:srgbClr>
                </a:gs>
                <a:gs pos="80000">
                  <a:srgbClr val="1A4FB1">
                    <a:shade val="56000"/>
                    <a:satMod val="145000"/>
                  </a:srgbClr>
                </a:gs>
                <a:gs pos="88000">
                  <a:srgbClr val="1A4FB1">
                    <a:shade val="63000"/>
                    <a:satMod val="160000"/>
                  </a:srgbClr>
                </a:gs>
                <a:gs pos="100000">
                  <a:srgbClr val="1A4FB1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1A4FB1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70000">
                <a:srgbClr val="1A4FB1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-174625" algn="ctr" defTabSz="914400" rtl="0" eaLnBrk="1" fontAlgn="base" latinLnBrk="0" hangingPunct="1">
                <a:lnSpc>
                  <a:spcPct val="80000"/>
                </a:lnSpc>
                <a:spcBef>
                  <a:spcPts val="2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Tx/>
                <a:buBlip>
                  <a:blip r:embed="rId4"/>
                </a:buBlip>
                <a:tabLst/>
                <a:defRPr/>
              </a:pPr>
              <a:endParaRPr kumimoji="0" lang="pt-BR" sz="1400" b="1" i="0" u="none" strike="noStrike" kern="1200" cap="none" spc="-135" normalizeH="0" baseline="0" noProof="0" dirty="0">
                <a:ln w="12700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6081058" y="777240"/>
              <a:ext cx="2752841" cy="5486400"/>
            </a:xfrm>
            <a:prstGeom prst="roundRect">
              <a:avLst>
                <a:gd name="adj" fmla="val 8253"/>
              </a:avLst>
            </a:prstGeom>
            <a:gradFill rotWithShape="1">
              <a:gsLst>
                <a:gs pos="0">
                  <a:srgbClr val="1A4FB1">
                    <a:tint val="73000"/>
                    <a:satMod val="150000"/>
                  </a:srgbClr>
                </a:gs>
                <a:gs pos="25000">
                  <a:srgbClr val="1A4FB1">
                    <a:tint val="96000"/>
                    <a:shade val="80000"/>
                    <a:satMod val="105000"/>
                  </a:srgbClr>
                </a:gs>
                <a:gs pos="38000">
                  <a:srgbClr val="1A4FB1">
                    <a:tint val="96000"/>
                    <a:shade val="59000"/>
                    <a:satMod val="120000"/>
                  </a:srgbClr>
                </a:gs>
                <a:gs pos="55000">
                  <a:srgbClr val="1A4FB1">
                    <a:shade val="57000"/>
                    <a:satMod val="120000"/>
                  </a:srgbClr>
                </a:gs>
                <a:gs pos="80000">
                  <a:srgbClr val="1A4FB1">
                    <a:shade val="56000"/>
                    <a:satMod val="145000"/>
                  </a:srgbClr>
                </a:gs>
                <a:gs pos="88000">
                  <a:srgbClr val="1A4FB1">
                    <a:shade val="63000"/>
                    <a:satMod val="160000"/>
                  </a:srgbClr>
                </a:gs>
                <a:gs pos="100000">
                  <a:srgbClr val="1A4FB1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1A4FB1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70000">
                <a:srgbClr val="1A4FB1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-174625" algn="ctr" defTabSz="914400" rtl="0" eaLnBrk="1" fontAlgn="base" latinLnBrk="0" hangingPunct="1">
                <a:lnSpc>
                  <a:spcPct val="80000"/>
                </a:lnSpc>
                <a:spcBef>
                  <a:spcPts val="2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Tx/>
                <a:buBlip>
                  <a:blip r:embed="rId4"/>
                </a:buBlip>
                <a:tabLst/>
                <a:defRPr/>
              </a:pPr>
              <a:endParaRPr kumimoji="0" lang="pt-BR" sz="1400" b="1" i="0" u="none" strike="noStrike" kern="1200" cap="none" spc="-135" normalizeH="0" baseline="0" noProof="0" dirty="0">
                <a:ln w="12700" cmpd="sng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369253" y="1386840"/>
              <a:ext cx="8418513" cy="912757"/>
            </a:xfrm>
            <a:custGeom>
              <a:avLst/>
              <a:gdLst/>
              <a:ahLst/>
              <a:cxnLst>
                <a:cxn ang="0">
                  <a:pos x="242" y="240"/>
                </a:cxn>
                <a:cxn ang="0">
                  <a:pos x="260" y="324"/>
                </a:cxn>
                <a:cxn ang="0">
                  <a:pos x="0" y="162"/>
                </a:cxn>
                <a:cxn ang="0">
                  <a:pos x="260" y="0"/>
                </a:cxn>
                <a:cxn ang="0">
                  <a:pos x="242" y="84"/>
                </a:cxn>
                <a:cxn ang="0">
                  <a:pos x="1832" y="110"/>
                </a:cxn>
                <a:cxn ang="0">
                  <a:pos x="3391" y="84"/>
                </a:cxn>
                <a:cxn ang="0">
                  <a:pos x="3373" y="0"/>
                </a:cxn>
                <a:cxn ang="0">
                  <a:pos x="3634" y="162"/>
                </a:cxn>
                <a:cxn ang="0">
                  <a:pos x="3373" y="324"/>
                </a:cxn>
                <a:cxn ang="0">
                  <a:pos x="3391" y="240"/>
                </a:cxn>
                <a:cxn ang="0">
                  <a:pos x="1829" y="214"/>
                </a:cxn>
                <a:cxn ang="0">
                  <a:pos x="242" y="240"/>
                </a:cxn>
              </a:cxnLst>
              <a:rect l="0" t="0" r="r" b="b"/>
              <a:pathLst>
                <a:path w="3634" h="324">
                  <a:moveTo>
                    <a:pt x="242" y="240"/>
                  </a:moveTo>
                  <a:cubicBezTo>
                    <a:pt x="260" y="324"/>
                    <a:pt x="260" y="324"/>
                    <a:pt x="260" y="324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42" y="84"/>
                    <a:pt x="242" y="84"/>
                    <a:pt x="242" y="84"/>
                  </a:cubicBezTo>
                  <a:cubicBezTo>
                    <a:pt x="242" y="84"/>
                    <a:pt x="1527" y="110"/>
                    <a:pt x="1832" y="110"/>
                  </a:cubicBezTo>
                  <a:cubicBezTo>
                    <a:pt x="2135" y="110"/>
                    <a:pt x="3391" y="84"/>
                    <a:pt x="3391" y="84"/>
                  </a:cubicBezTo>
                  <a:cubicBezTo>
                    <a:pt x="3373" y="0"/>
                    <a:pt x="3373" y="0"/>
                    <a:pt x="3373" y="0"/>
                  </a:cubicBezTo>
                  <a:cubicBezTo>
                    <a:pt x="3634" y="162"/>
                    <a:pt x="3634" y="162"/>
                    <a:pt x="3634" y="162"/>
                  </a:cubicBezTo>
                  <a:cubicBezTo>
                    <a:pt x="3373" y="324"/>
                    <a:pt x="3373" y="324"/>
                    <a:pt x="3373" y="324"/>
                  </a:cubicBezTo>
                  <a:cubicBezTo>
                    <a:pt x="3391" y="240"/>
                    <a:pt x="3391" y="240"/>
                    <a:pt x="3391" y="240"/>
                  </a:cubicBezTo>
                  <a:cubicBezTo>
                    <a:pt x="3391" y="240"/>
                    <a:pt x="2134" y="214"/>
                    <a:pt x="1829" y="214"/>
                  </a:cubicBezTo>
                  <a:cubicBezTo>
                    <a:pt x="1525" y="214"/>
                    <a:pt x="242" y="240"/>
                    <a:pt x="242" y="240"/>
                  </a:cubicBezTo>
                  <a:close/>
                </a:path>
              </a:pathLst>
            </a:custGeom>
            <a:gradFill rotWithShape="1">
              <a:gsLst>
                <a:gs pos="0">
                  <a:srgbClr val="6A006C">
                    <a:tint val="73000"/>
                    <a:satMod val="150000"/>
                  </a:srgbClr>
                </a:gs>
                <a:gs pos="25000">
                  <a:srgbClr val="6A006C">
                    <a:tint val="96000"/>
                    <a:shade val="80000"/>
                    <a:satMod val="105000"/>
                  </a:srgbClr>
                </a:gs>
                <a:gs pos="38000">
                  <a:srgbClr val="6A006C">
                    <a:tint val="96000"/>
                    <a:shade val="59000"/>
                    <a:satMod val="120000"/>
                  </a:srgbClr>
                </a:gs>
                <a:gs pos="55000">
                  <a:srgbClr val="6A006C">
                    <a:shade val="57000"/>
                    <a:satMod val="120000"/>
                  </a:srgbClr>
                </a:gs>
                <a:gs pos="80000">
                  <a:srgbClr val="6A006C">
                    <a:shade val="56000"/>
                    <a:satMod val="145000"/>
                  </a:srgbClr>
                </a:gs>
                <a:gs pos="88000">
                  <a:srgbClr val="6A006C">
                    <a:shade val="63000"/>
                    <a:satMod val="160000"/>
                  </a:srgbClr>
                </a:gs>
                <a:gs pos="100000">
                  <a:srgbClr val="6A006C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6A006C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70000">
                <a:srgbClr val="6A006C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-173736" algn="ctr" defTabSz="914400" eaLnBrk="1" fontAlgn="auto" latinLnBrk="0" hangingPunct="1">
                <a:lnSpc>
                  <a:spcPct val="8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-14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ESCOLHA</a:t>
              </a:r>
              <a:endParaRPr kumimoji="0" lang="pt-BR" sz="1800" b="1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94472" y="1716828"/>
              <a:ext cx="1639808" cy="264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-14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CUSTO MAIS BAIXO</a:t>
              </a:r>
              <a:endParaRPr kumimoji="0" lang="pt-BR" sz="1400" b="1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7814" y="1716828"/>
              <a:ext cx="2336217" cy="2646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-14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rPr>
                <a:t>CONTROLE E FLEXIBILIDADE</a:t>
              </a:r>
              <a:endParaRPr kumimoji="0" lang="pt-BR" sz="1400" b="1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0034" y="2321788"/>
              <a:ext cx="251658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marR="0" lvl="0" indent="-18288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pt-BR" sz="12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Maior controle sobre gerenciamento de operações e dados </a:t>
              </a:r>
            </a:p>
            <a:p>
              <a:pPr marL="182880" marR="0" lvl="0" indent="-18288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pt-BR" sz="12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Flexibilidade, desenvolvimento de aplicações personalizadas</a:t>
              </a:r>
              <a:endParaRPr kumimoji="0" lang="pt-BR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2604" y="856261"/>
              <a:ext cx="2364815" cy="757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HOSPEDADA PELO </a:t>
              </a:r>
              <a:b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</a:b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PARCEIRO ou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NO LOCAL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 rot="10800000">
              <a:off x="609600" y="3672840"/>
              <a:ext cx="2361667" cy="2478293"/>
            </a:xfrm>
            <a:prstGeom prst="roundRect">
              <a:avLst>
                <a:gd name="adj" fmla="val 5797"/>
              </a:avLst>
            </a:prstGeom>
            <a:gradFill rotWithShape="1">
              <a:gsLst>
                <a:gs pos="0">
                  <a:srgbClr val="0084B4">
                    <a:tint val="73000"/>
                    <a:satMod val="150000"/>
                  </a:srgbClr>
                </a:gs>
                <a:gs pos="25000">
                  <a:srgbClr val="0084B4">
                    <a:tint val="96000"/>
                    <a:shade val="80000"/>
                    <a:satMod val="105000"/>
                  </a:srgbClr>
                </a:gs>
                <a:gs pos="38000">
                  <a:srgbClr val="0084B4">
                    <a:tint val="96000"/>
                    <a:shade val="59000"/>
                    <a:satMod val="120000"/>
                  </a:srgbClr>
                </a:gs>
                <a:gs pos="55000">
                  <a:srgbClr val="0084B4">
                    <a:shade val="57000"/>
                    <a:satMod val="120000"/>
                  </a:srgbClr>
                </a:gs>
                <a:gs pos="80000">
                  <a:srgbClr val="0084B4">
                    <a:shade val="56000"/>
                    <a:satMod val="145000"/>
                  </a:srgbClr>
                </a:gs>
                <a:gs pos="88000">
                  <a:srgbClr val="0084B4">
                    <a:shade val="63000"/>
                    <a:satMod val="160000"/>
                  </a:srgbClr>
                </a:gs>
                <a:gs pos="100000">
                  <a:srgbClr val="0084B4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84B4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70000">
                <a:srgbClr val="0084B4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45720" tIns="365760" rIns="45720" bIns="45718" numCol="1" rtlCol="0" anchor="t" anchorCtr="0" compatLnSpc="1">
              <a:prstTxWarp prst="textNoShape">
                <a:avLst/>
              </a:prstTxWarp>
            </a:bodyPr>
            <a:lstStyle/>
            <a:p>
              <a:pPr marL="174625" marR="0" lvl="0" indent="-174625" algn="l" defTabSz="914400" rtl="0" eaLnBrk="1" fontAlgn="base" latinLnBrk="0" hangingPunct="1">
                <a:lnSpc>
                  <a:spcPct val="80000"/>
                </a:lnSpc>
                <a:spcBef>
                  <a:spcPts val="2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Tx/>
                <a:buBlip>
                  <a:blip r:embed="rId4"/>
                </a:buBlip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 rot="10800000">
              <a:off x="3505200" y="3672840"/>
              <a:ext cx="2361667" cy="2478293"/>
            </a:xfrm>
            <a:prstGeom prst="roundRect">
              <a:avLst>
                <a:gd name="adj" fmla="val 5797"/>
              </a:avLst>
            </a:prstGeom>
            <a:gradFill rotWithShape="1">
              <a:gsLst>
                <a:gs pos="0">
                  <a:srgbClr val="0084B4">
                    <a:tint val="73000"/>
                    <a:satMod val="150000"/>
                  </a:srgbClr>
                </a:gs>
                <a:gs pos="25000">
                  <a:srgbClr val="0084B4">
                    <a:tint val="96000"/>
                    <a:shade val="80000"/>
                    <a:satMod val="105000"/>
                  </a:srgbClr>
                </a:gs>
                <a:gs pos="38000">
                  <a:srgbClr val="0084B4">
                    <a:tint val="96000"/>
                    <a:shade val="59000"/>
                    <a:satMod val="120000"/>
                  </a:srgbClr>
                </a:gs>
                <a:gs pos="55000">
                  <a:srgbClr val="0084B4">
                    <a:shade val="57000"/>
                    <a:satMod val="120000"/>
                  </a:srgbClr>
                </a:gs>
                <a:gs pos="80000">
                  <a:srgbClr val="0084B4">
                    <a:shade val="56000"/>
                    <a:satMod val="145000"/>
                  </a:srgbClr>
                </a:gs>
                <a:gs pos="88000">
                  <a:srgbClr val="0084B4">
                    <a:shade val="63000"/>
                    <a:satMod val="160000"/>
                  </a:srgbClr>
                </a:gs>
                <a:gs pos="100000">
                  <a:srgbClr val="0084B4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84B4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70000">
                <a:srgbClr val="0084B4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45720" tIns="365760" rIns="45720" bIns="45718" numCol="1" rtlCol="0" anchor="t" anchorCtr="0" compatLnSpc="1">
              <a:prstTxWarp prst="textNoShape">
                <a:avLst/>
              </a:prstTxWarp>
            </a:bodyPr>
            <a:lstStyle/>
            <a:p>
              <a:pPr marL="174625" marR="0" lvl="0" indent="-174625" algn="l" defTabSz="914400" rtl="0" eaLnBrk="1" fontAlgn="base" latinLnBrk="0" hangingPunct="1">
                <a:lnSpc>
                  <a:spcPct val="80000"/>
                </a:lnSpc>
                <a:spcBef>
                  <a:spcPts val="2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Tx/>
                <a:buBlip>
                  <a:blip r:embed="rId4"/>
                </a:buBlip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 rot="10800000">
              <a:off x="6324600" y="3672840"/>
              <a:ext cx="2361667" cy="2478293"/>
            </a:xfrm>
            <a:prstGeom prst="roundRect">
              <a:avLst>
                <a:gd name="adj" fmla="val 5797"/>
              </a:avLst>
            </a:prstGeom>
            <a:gradFill rotWithShape="1">
              <a:gsLst>
                <a:gs pos="0">
                  <a:srgbClr val="0084B4">
                    <a:tint val="73000"/>
                    <a:satMod val="150000"/>
                  </a:srgbClr>
                </a:gs>
                <a:gs pos="25000">
                  <a:srgbClr val="0084B4">
                    <a:tint val="96000"/>
                    <a:shade val="80000"/>
                    <a:satMod val="105000"/>
                  </a:srgbClr>
                </a:gs>
                <a:gs pos="38000">
                  <a:srgbClr val="0084B4">
                    <a:tint val="96000"/>
                    <a:shade val="59000"/>
                    <a:satMod val="120000"/>
                  </a:srgbClr>
                </a:gs>
                <a:gs pos="55000">
                  <a:srgbClr val="0084B4">
                    <a:shade val="57000"/>
                    <a:satMod val="120000"/>
                  </a:srgbClr>
                </a:gs>
                <a:gs pos="80000">
                  <a:srgbClr val="0084B4">
                    <a:shade val="56000"/>
                    <a:satMod val="145000"/>
                  </a:srgbClr>
                </a:gs>
                <a:gs pos="88000">
                  <a:srgbClr val="0084B4">
                    <a:shade val="63000"/>
                    <a:satMod val="160000"/>
                  </a:srgbClr>
                </a:gs>
                <a:gs pos="100000">
                  <a:srgbClr val="0084B4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84B4">
                  <a:shade val="60000"/>
                  <a:satMod val="30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glow rad="70000">
                <a:srgbClr val="0084B4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vert="horz" wrap="square" lIns="45720" tIns="365760" rIns="45720" bIns="45718" numCol="1" rtlCol="0" anchor="t" anchorCtr="0" compatLnSpc="1">
              <a:prstTxWarp prst="textNoShape">
                <a:avLst/>
              </a:prstTxWarp>
            </a:bodyPr>
            <a:lstStyle/>
            <a:p>
              <a:pPr marL="174625" marR="0" lvl="0" indent="-174625" algn="l" defTabSz="914400" rtl="0" eaLnBrk="1" fontAlgn="base" latinLnBrk="0" hangingPunct="1">
                <a:lnSpc>
                  <a:spcPct val="80000"/>
                </a:lnSpc>
                <a:spcBef>
                  <a:spcPts val="200"/>
                </a:spcBef>
                <a:spcAft>
                  <a:spcPct val="0"/>
                </a:spcAft>
                <a:buClr>
                  <a:srgbClr val="FFFFFF"/>
                </a:buClr>
                <a:buSzPct val="75000"/>
                <a:buFontTx/>
                <a:buBlip>
                  <a:blip r:embed="rId4"/>
                </a:buBlip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000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pic>
          <p:nvPicPr>
            <p:cNvPr id="44" name="Picture 6" descr="J:\USERS\JGRAEFE\Pictures\_MICROSOFT\DVD_ART34\Logos\Microsoft Office 2007 - all products\Office Communications Server 2007\Office Communications Server 2007 logo rev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invGray">
            <a:xfrm>
              <a:off x="813742" y="5461067"/>
              <a:ext cx="1896498" cy="384196"/>
            </a:xfrm>
            <a:prstGeom prst="rect">
              <a:avLst/>
            </a:prstGeom>
            <a:noFill/>
          </p:spPr>
        </p:pic>
        <p:pic>
          <p:nvPicPr>
            <p:cNvPr id="45" name="Picture 7" descr="J:\USERS\JGRAEFE\Pictures\_MICROSOFT\DVD_ART34\Logos\Microsoft Office 2007 - all products\SharePoint Server 2007\SharePoint Server 2007 Office logo rev v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invGray">
            <a:xfrm>
              <a:off x="882894" y="4708439"/>
              <a:ext cx="1758195" cy="455828"/>
            </a:xfrm>
            <a:prstGeom prst="rect">
              <a:avLst/>
            </a:prstGeom>
            <a:noFill/>
          </p:spPr>
        </p:pic>
        <p:pic>
          <p:nvPicPr>
            <p:cNvPr id="46" name="Picture 3" descr="C:\Users\tobrien\Desktop\ofc-SharePt-online_rgb_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5672" y="4834563"/>
              <a:ext cx="2137281" cy="277199"/>
            </a:xfrm>
            <a:prstGeom prst="rect">
              <a:avLst/>
            </a:prstGeom>
            <a:noFill/>
          </p:spPr>
        </p:pic>
        <p:pic>
          <p:nvPicPr>
            <p:cNvPr id="47" name="Picture 4" descr="C:\Users\tobrien\Desktop\MediaBin_Items_1\Exchange-online_bL_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62439" y="4102780"/>
              <a:ext cx="1651607" cy="330322"/>
            </a:xfrm>
            <a:prstGeom prst="rect">
              <a:avLst/>
            </a:prstGeom>
            <a:noFill/>
          </p:spPr>
        </p:pic>
        <p:pic>
          <p:nvPicPr>
            <p:cNvPr id="48" name="Picture 5" descr="C:\Users\tobrien\Desktop\MediaBin_Items_1\ofc-Comm-Online_rgb_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44392" y="5537374"/>
              <a:ext cx="2282426" cy="243865"/>
            </a:xfrm>
            <a:prstGeom prst="rect">
              <a:avLst/>
            </a:prstGeom>
            <a:noFill/>
          </p:spPr>
        </p:pic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01793" y="5530479"/>
              <a:ext cx="1889983" cy="25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28787" y="4062835"/>
              <a:ext cx="1866407" cy="369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 descr="E:\Users\egilmore\Desktop\ofc-Live_rgb_r.png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6625215" y="4733807"/>
              <a:ext cx="1524857" cy="397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Rectangle 51"/>
            <p:cNvSpPr/>
            <p:nvPr/>
          </p:nvSpPr>
          <p:spPr>
            <a:xfrm>
              <a:off x="3389930" y="856399"/>
              <a:ext cx="2364751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MICROSOFT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ONLINE </a:t>
              </a: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SERVICES</a:t>
              </a: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94678" y="956180"/>
              <a:ext cx="1406154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LIVE@EDU</a:t>
              </a: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29115" y="2305260"/>
              <a:ext cx="2793328" cy="1234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marR="0" lvl="0" indent="-182880" algn="l" defTabSz="914400" eaLnBrk="1" fontAlgn="auto" latinLnBrk="0" hangingPunct="1">
                <a:lnSpc>
                  <a:spcPct val="90000"/>
                </a:lnSpc>
                <a:spcBef>
                  <a:spcPts val="336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Serviços corporativos</a:t>
              </a:r>
            </a:p>
            <a:p>
              <a:pPr marL="182880" marR="0" lvl="0" indent="-182880" algn="l" defTabSz="914400" eaLnBrk="1" fontAlgn="auto" latinLnBrk="0" hangingPunct="1">
                <a:lnSpc>
                  <a:spcPct val="90000"/>
                </a:lnSpc>
                <a:spcBef>
                  <a:spcPts val="336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Redução no investimento de capital</a:t>
              </a:r>
            </a:p>
            <a:p>
              <a:pPr marL="182880" marR="0" lvl="0" indent="-182880" algn="l" defTabSz="914400" eaLnBrk="1" fontAlgn="auto" latinLnBrk="0" hangingPunct="1">
                <a:lnSpc>
                  <a:spcPct val="90000"/>
                </a:lnSpc>
                <a:spcBef>
                  <a:spcPts val="336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Gerenciamento de TI simplificado</a:t>
              </a:r>
            </a:p>
            <a:p>
              <a:pPr marL="182880" marR="0" lvl="0" indent="-182880" algn="l" defTabSz="914400" eaLnBrk="1" fontAlgn="auto" latinLnBrk="0" hangingPunct="1">
                <a:lnSpc>
                  <a:spcPct val="90000"/>
                </a:lnSpc>
                <a:spcBef>
                  <a:spcPts val="336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Tecnologia mais recente</a:t>
              </a:r>
            </a:p>
            <a:p>
              <a:pPr marL="182880" marR="0" lvl="0" indent="-182880" algn="l" defTabSz="914400" eaLnBrk="1" fontAlgn="auto" latinLnBrk="0" hangingPunct="1">
                <a:lnSpc>
                  <a:spcPct val="90000"/>
                </a:lnSpc>
                <a:spcBef>
                  <a:spcPts val="336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Hospegem pela Microsoft e pelos Parceiros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32084" y="2301240"/>
              <a:ext cx="2900901" cy="1537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marR="0" lvl="0" indent="-182880" algn="l" defTabSz="914400" eaLnBrk="1" fontAlgn="auto" latinLnBrk="0" hangingPunct="1">
                <a:lnSpc>
                  <a:spcPct val="90000"/>
                </a:lnSpc>
                <a:spcBef>
                  <a:spcPts val="336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Serviços de marcas parceiras para o estilo de vida e trabalho do mundo acadêmico</a:t>
              </a:r>
            </a:p>
            <a:p>
              <a:pPr marL="182880" marR="0" lvl="0" indent="-182880" algn="l" defTabSz="914400" eaLnBrk="1" fontAlgn="auto" latinLnBrk="0" hangingPunct="1">
                <a:lnSpc>
                  <a:spcPct val="90000"/>
                </a:lnSpc>
                <a:spcBef>
                  <a:spcPts val="336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Vantagens excelentes e sem custos</a:t>
              </a:r>
            </a:p>
            <a:p>
              <a:pPr marL="182880" marR="0" lvl="0" indent="-182880" algn="l" defTabSz="914400" eaLnBrk="1" fontAlgn="auto" latinLnBrk="0" hangingPunct="1">
                <a:lnSpc>
                  <a:spcPct val="90000"/>
                </a:lnSpc>
                <a:spcBef>
                  <a:spcPts val="336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Tx/>
                <a:buBlip>
                  <a:blip r:embed="rId5"/>
                </a:buBlip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egoe"/>
                  <a:ea typeface="+mn-ea"/>
                  <a:cs typeface="+mn-cs"/>
                </a:rPr>
                <a:t>Controles e recursos essenciais provisionados pelo TI e projetados para a Educação</a:t>
              </a:r>
            </a:p>
            <a:p>
              <a:pPr marL="146304" marR="0" lvl="0" indent="-146304" algn="l" defTabSz="914400" eaLnBrk="1" fontAlgn="auto" latinLnBrk="0" hangingPunct="1">
                <a:lnSpc>
                  <a:spcPct val="90000"/>
                </a:lnSpc>
                <a:spcBef>
                  <a:spcPts val="336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Tx/>
                <a:buBlip>
                  <a:blip r:embed="rId14"/>
                </a:buBlip>
                <a:tabLst/>
                <a:defRPr/>
              </a:pPr>
              <a:endPara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pic>
          <p:nvPicPr>
            <p:cNvPr id="56" name="Picture 3" descr="C:\Users\mwegmann\Documents\1_Plan\OSG\Partners @Edu\Branding\ofc-OtlkLv_rgb_r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400800" y="4079602"/>
              <a:ext cx="2209800" cy="35185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my documents\Back up files for Clients\2008\Microsoft\Microsoft Logos\Black MS Live@edu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6500834"/>
            <a:ext cx="951113" cy="227599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/>
          <a:srcRect t="24571" b="16170"/>
          <a:stretch>
            <a:fillRect/>
          </a:stretch>
        </p:blipFill>
        <p:spPr bwMode="auto">
          <a:xfrm>
            <a:off x="0" y="3935413"/>
            <a:ext cx="914400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428596" y="1285860"/>
            <a:ext cx="8358246" cy="798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8"/>
              </a:spcAft>
              <a:buClr>
                <a:schemeClr val="bg1"/>
              </a:buClr>
              <a:buSzPct val="80000"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egoe"/>
                <a:cs typeface="Arial"/>
              </a:rPr>
              <a:t>O Microsoft Live@edu é uma suíte de serviços  online que oferece </a:t>
            </a:r>
            <a:r>
              <a:rPr kumimoji="0" lang="pt-BR" sz="2800" b="1" i="0" u="none" strike="noStrike" kern="1200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"/>
                <a:cs typeface="Arial"/>
              </a:rPr>
              <a:t>comunicação</a:t>
            </a:r>
            <a:r>
              <a:rPr kumimoji="0" lang="pt-BR" sz="28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egoe"/>
                <a:cs typeface="Arial"/>
              </a:rPr>
              <a:t> e </a:t>
            </a:r>
            <a:r>
              <a:rPr kumimoji="0" lang="pt-BR" sz="2800" b="1" i="0" u="none" strike="noStrike" kern="1200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Segoe"/>
                <a:cs typeface="Arial"/>
              </a:rPr>
              <a:t>colaboração</a:t>
            </a:r>
            <a:r>
              <a:rPr kumimoji="0" lang="pt-BR" sz="28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egoe"/>
                <a:cs typeface="Arial"/>
              </a:rPr>
              <a:t> sem propagandas para universidades e alunos usando como identificação um único Live ID com o domínio da instituição</a:t>
            </a:r>
            <a:endParaRPr kumimoji="0" lang="pt-BR" sz="2800" b="1" i="0" u="none" strike="noStrike" kern="120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egoe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my documents\Back up files for Clients\2008\Microsoft\Microsoft Logos\Black MS Live@edu 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2462" y="6500834"/>
            <a:ext cx="951113" cy="227599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85008"/>
            <a:ext cx="8382000" cy="4293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1" i="0" u="none" strike="noStrike" kern="1200" cap="none" spc="-100" normalizeH="0" baseline="0" noProof="0" dirty="0" smtClean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"/>
                <a:ea typeface="+mn-ea"/>
                <a:cs typeface="Arial"/>
              </a:rPr>
              <a:t>Benefícios proporcionados pelo Live@edu</a:t>
            </a:r>
            <a:endParaRPr kumimoji="0" lang="pt-BR" sz="3100" b="1" i="0" u="none" strike="noStrike" kern="1200" cap="none" spc="-100" normalizeH="0" baseline="0" noProof="0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"/>
              <a:ea typeface="+mn-ea"/>
              <a:cs typeface="Arial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42844" y="1272472"/>
            <a:ext cx="8956603" cy="1078264"/>
            <a:chOff x="214712" y="1428736"/>
            <a:chExt cx="8956603" cy="1078264"/>
          </a:xfrm>
        </p:grpSpPr>
        <p:grpSp>
          <p:nvGrpSpPr>
            <p:cNvPr id="22" name="Group 21"/>
            <p:cNvGrpSpPr/>
            <p:nvPr/>
          </p:nvGrpSpPr>
          <p:grpSpPr>
            <a:xfrm>
              <a:off x="214712" y="1428736"/>
              <a:ext cx="8956603" cy="1078264"/>
              <a:chOff x="214712" y="1444802"/>
              <a:chExt cx="8956603" cy="1078264"/>
            </a:xfrm>
          </p:grpSpPr>
          <p:sp>
            <p:nvSpPr>
              <p:cNvPr id="23" name="Rounded Rectangle 22">
                <a:hlinkClick r:id=""/>
              </p:cNvPr>
              <p:cNvSpPr/>
              <p:nvPr/>
            </p:nvSpPr>
            <p:spPr bwMode="auto">
              <a:xfrm rot="16200000">
                <a:off x="2710600" y="-1019904"/>
                <a:ext cx="1011436" cy="6003212"/>
              </a:xfrm>
              <a:prstGeom prst="roundRect">
                <a:avLst>
                  <a:gd name="adj" fmla="val 3018"/>
                </a:avLst>
              </a:prstGeom>
              <a:gradFill rotWithShape="1">
                <a:gsLst>
                  <a:gs pos="0">
                    <a:srgbClr val="1A4FB1">
                      <a:tint val="73000"/>
                      <a:satMod val="150000"/>
                    </a:srgbClr>
                  </a:gs>
                  <a:gs pos="25000">
                    <a:srgbClr val="1A4FB1">
                      <a:tint val="96000"/>
                      <a:shade val="80000"/>
                      <a:satMod val="105000"/>
                    </a:srgbClr>
                  </a:gs>
                  <a:gs pos="38000">
                    <a:srgbClr val="1A4FB1">
                      <a:tint val="96000"/>
                      <a:shade val="59000"/>
                      <a:satMod val="120000"/>
                    </a:srgbClr>
                  </a:gs>
                  <a:gs pos="55000">
                    <a:srgbClr val="1A4FB1">
                      <a:shade val="57000"/>
                      <a:satMod val="120000"/>
                    </a:srgbClr>
                  </a:gs>
                  <a:gs pos="80000">
                    <a:srgbClr val="1A4FB1">
                      <a:shade val="56000"/>
                      <a:satMod val="145000"/>
                    </a:srgbClr>
                  </a:gs>
                  <a:gs pos="88000">
                    <a:srgbClr val="1A4FB1">
                      <a:shade val="63000"/>
                      <a:satMod val="160000"/>
                    </a:srgbClr>
                  </a:gs>
                  <a:gs pos="100000">
                    <a:srgbClr val="1A4FB1">
                      <a:tint val="99555"/>
                      <a:satMod val="155000"/>
                    </a:srgbClr>
                  </a:gs>
                </a:gsLst>
                <a:lin ang="5400000" scaled="1"/>
              </a:gradFill>
              <a:ln w="9525" cap="flat" cmpd="sng" algn="ctr">
                <a:solidFill>
                  <a:srgbClr val="1A4FB1">
                    <a:shade val="60000"/>
                    <a:satMod val="300000"/>
                  </a:srgbClr>
                </a:solidFill>
                <a:prstDash val="solid"/>
                <a:headEnd/>
                <a:tailEnd/>
              </a:ln>
              <a:effectLst>
                <a:glow rad="70000">
                  <a:srgbClr val="1A4FB1">
                    <a:tint val="30000"/>
                    <a:shade val="95000"/>
                    <a:satMod val="300000"/>
                    <a:alpha val="50000"/>
                  </a:srgbClr>
                </a:glow>
              </a:effectLst>
            </p:spPr>
            <p:txBody>
              <a:bodyPr wrap="none" tIns="182880" anchor="t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D161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endParaRPr>
              </a:p>
            </p:txBody>
          </p:sp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366713" y="1601394"/>
                <a:ext cx="5348287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defTabSz="914400">
                  <a:buNone/>
                </a:pPr>
                <a:r>
                  <a:rPr lang="pt-BR" b="1" i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/>
                    <a:ea typeface="+mn-ea"/>
                    <a:cs typeface="+mn-cs"/>
                  </a:rPr>
                  <a:t>Os alunos poderão se comunicar onde quer que estejam com uma plataforma conhecida</a:t>
                </a:r>
                <a:endParaRPr lang="pt-BR" b="1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endParaRPr>
              </a:p>
            </p:txBody>
          </p:sp>
          <p:pic>
            <p:nvPicPr>
              <p:cNvPr id="25" name="Picture 8" descr="GEL Rounded Square sand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rgbClr val="0084B4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172200" y="1444802"/>
                <a:ext cx="2971800" cy="1066800"/>
              </a:xfrm>
              <a:prstGeom prst="rect">
                <a:avLst/>
              </a:prstGeom>
              <a:noFill/>
            </p:spPr>
          </p:pic>
          <p:sp>
            <p:nvSpPr>
              <p:cNvPr id="26" name="Oval 25"/>
              <p:cNvSpPr/>
              <p:nvPr/>
            </p:nvSpPr>
            <p:spPr>
              <a:xfrm>
                <a:off x="5530473" y="1468763"/>
                <a:ext cx="1054304" cy="1054303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endParaRPr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6607793" y="1698227"/>
                <a:ext cx="2563522" cy="58477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 defTabSz="914400">
                  <a:lnSpc>
                    <a:spcPct val="80000"/>
                  </a:lnSpc>
                  <a:buNone/>
                </a:pPr>
                <a:r>
                  <a:rPr lang="pt-BR" sz="2000" b="1" i="0" dirty="0" smtClean="0">
                    <a:solidFill>
                      <a:srgbClr val="1A4FB1"/>
                    </a:solidFill>
                    <a:latin typeface="Segoe"/>
                    <a:ea typeface="+mn-ea"/>
                    <a:cs typeface="+mn-cs"/>
                  </a:rPr>
                  <a:t>Serviços Online</a:t>
                </a:r>
              </a:p>
              <a:p>
                <a:pPr algn="l" defTabSz="914400">
                  <a:lnSpc>
                    <a:spcPct val="80000"/>
                  </a:lnSpc>
                  <a:buNone/>
                </a:pPr>
                <a:r>
                  <a:rPr lang="pt-BR" sz="2000" b="1" i="0" dirty="0" smtClean="0">
                    <a:solidFill>
                      <a:srgbClr val="1A4FB1"/>
                    </a:solidFill>
                    <a:latin typeface="Segoe"/>
                    <a:ea typeface="+mn-ea"/>
                    <a:cs typeface="+mn-cs"/>
                  </a:rPr>
                  <a:t>Em Qualquer Lugar</a:t>
                </a:r>
                <a:endParaRPr lang="pt-BR" sz="2000" b="1" i="0" dirty="0">
                  <a:solidFill>
                    <a:srgbClr val="1A4FB1"/>
                  </a:solidFill>
                  <a:latin typeface="Segoe"/>
                  <a:ea typeface="+mn-ea"/>
                  <a:cs typeface="+mn-cs"/>
                </a:endParaRPr>
              </a:p>
            </p:txBody>
          </p:sp>
        </p:grp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9091"/>
            <a:stretch>
              <a:fillRect/>
            </a:stretch>
          </p:blipFill>
          <p:spPr bwMode="auto">
            <a:xfrm>
              <a:off x="5715438" y="1646683"/>
              <a:ext cx="714380" cy="639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8" name="Group 37"/>
          <p:cNvGrpSpPr/>
          <p:nvPr/>
        </p:nvGrpSpPr>
        <p:grpSpPr>
          <a:xfrm>
            <a:off x="142844" y="2350736"/>
            <a:ext cx="8929288" cy="1078264"/>
            <a:chOff x="0" y="4500570"/>
            <a:chExt cx="8929288" cy="1078264"/>
          </a:xfrm>
        </p:grpSpPr>
        <p:grpSp>
          <p:nvGrpSpPr>
            <p:cNvPr id="31" name="Group 21"/>
            <p:cNvGrpSpPr/>
            <p:nvPr/>
          </p:nvGrpSpPr>
          <p:grpSpPr>
            <a:xfrm>
              <a:off x="0" y="4500570"/>
              <a:ext cx="8929288" cy="1078264"/>
              <a:chOff x="214712" y="1444802"/>
              <a:chExt cx="8929288" cy="1078264"/>
            </a:xfrm>
          </p:grpSpPr>
          <p:sp>
            <p:nvSpPr>
              <p:cNvPr id="33" name="Rounded Rectangle 32">
                <a:hlinkClick r:id=""/>
              </p:cNvPr>
              <p:cNvSpPr/>
              <p:nvPr/>
            </p:nvSpPr>
            <p:spPr bwMode="auto">
              <a:xfrm rot="16200000">
                <a:off x="2710600" y="-1019904"/>
                <a:ext cx="1011436" cy="6003212"/>
              </a:xfrm>
              <a:prstGeom prst="roundRect">
                <a:avLst>
                  <a:gd name="adj" fmla="val 3018"/>
                </a:avLst>
              </a:prstGeom>
              <a:gradFill rotWithShape="1">
                <a:gsLst>
                  <a:gs pos="0">
                    <a:srgbClr val="1A4FB1">
                      <a:tint val="73000"/>
                      <a:satMod val="150000"/>
                    </a:srgbClr>
                  </a:gs>
                  <a:gs pos="25000">
                    <a:srgbClr val="1A4FB1">
                      <a:tint val="96000"/>
                      <a:shade val="80000"/>
                      <a:satMod val="105000"/>
                    </a:srgbClr>
                  </a:gs>
                  <a:gs pos="38000">
                    <a:srgbClr val="1A4FB1">
                      <a:tint val="96000"/>
                      <a:shade val="59000"/>
                      <a:satMod val="120000"/>
                    </a:srgbClr>
                  </a:gs>
                  <a:gs pos="55000">
                    <a:srgbClr val="1A4FB1">
                      <a:shade val="57000"/>
                      <a:satMod val="120000"/>
                    </a:srgbClr>
                  </a:gs>
                  <a:gs pos="80000">
                    <a:srgbClr val="1A4FB1">
                      <a:shade val="56000"/>
                      <a:satMod val="145000"/>
                    </a:srgbClr>
                  </a:gs>
                  <a:gs pos="88000">
                    <a:srgbClr val="1A4FB1">
                      <a:shade val="63000"/>
                      <a:satMod val="160000"/>
                    </a:srgbClr>
                  </a:gs>
                  <a:gs pos="100000">
                    <a:srgbClr val="1A4FB1">
                      <a:tint val="99555"/>
                      <a:satMod val="155000"/>
                    </a:srgbClr>
                  </a:gs>
                </a:gsLst>
                <a:lin ang="5400000" scaled="1"/>
              </a:gradFill>
              <a:ln w="9525" cap="flat" cmpd="sng" algn="ctr">
                <a:solidFill>
                  <a:srgbClr val="1A4FB1">
                    <a:shade val="60000"/>
                    <a:satMod val="300000"/>
                  </a:srgbClr>
                </a:solidFill>
                <a:prstDash val="solid"/>
                <a:headEnd/>
                <a:tailEnd/>
              </a:ln>
              <a:effectLst>
                <a:glow rad="70000">
                  <a:srgbClr val="1A4FB1">
                    <a:tint val="30000"/>
                    <a:shade val="95000"/>
                    <a:satMod val="300000"/>
                    <a:alpha val="50000"/>
                  </a:srgbClr>
                </a:glow>
              </a:effectLst>
            </p:spPr>
            <p:txBody>
              <a:bodyPr wrap="none" tIns="182880" anchor="t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D161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endParaRPr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366713" y="1601394"/>
                <a:ext cx="5348287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defTabSz="914400">
                  <a:buNone/>
                </a:pPr>
                <a:r>
                  <a:rPr lang="pt-BR" b="1" i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/>
                    <a:ea typeface="+mn-ea"/>
                    <a:cs typeface="+mn-cs"/>
                  </a:rPr>
                  <a:t>Os alunos terão um espaço para se expressar e criar sua rede social</a:t>
                </a:r>
                <a:endParaRPr lang="pt-BR" b="1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endParaRPr>
              </a:p>
            </p:txBody>
          </p:sp>
          <p:pic>
            <p:nvPicPr>
              <p:cNvPr id="35" name="Picture 8" descr="GEL Rounded Square sand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rgbClr val="0084B4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172200" y="1444802"/>
                <a:ext cx="2971800" cy="1066800"/>
              </a:xfrm>
              <a:prstGeom prst="rect">
                <a:avLst/>
              </a:prstGeom>
              <a:noFill/>
            </p:spPr>
          </p:pic>
          <p:sp>
            <p:nvSpPr>
              <p:cNvPr id="36" name="Oval 35"/>
              <p:cNvSpPr/>
              <p:nvPr/>
            </p:nvSpPr>
            <p:spPr>
              <a:xfrm>
                <a:off x="5530473" y="1468763"/>
                <a:ext cx="1054304" cy="1054303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endParaRPr>
              </a:p>
            </p:txBody>
          </p:sp>
          <p:sp>
            <p:nvSpPr>
              <p:cNvPr id="37" name="Rectangle 23"/>
              <p:cNvSpPr>
                <a:spLocks noChangeArrowheads="1"/>
              </p:cNvSpPr>
              <p:nvPr/>
            </p:nvSpPr>
            <p:spPr bwMode="auto">
              <a:xfrm>
                <a:off x="6607793" y="1821337"/>
                <a:ext cx="2363147" cy="33855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 defTabSz="914400">
                  <a:lnSpc>
                    <a:spcPct val="80000"/>
                  </a:lnSpc>
                  <a:buNone/>
                </a:pPr>
                <a:r>
                  <a:rPr lang="pt-BR" sz="2000" b="1" i="0" dirty="0" smtClean="0">
                    <a:solidFill>
                      <a:srgbClr val="1A4FB1"/>
                    </a:solidFill>
                    <a:latin typeface="Segoe"/>
                    <a:ea typeface="+mn-ea"/>
                    <a:cs typeface="+mn-cs"/>
                  </a:rPr>
                  <a:t>Fácil de gerenciar</a:t>
                </a:r>
                <a:endParaRPr lang="pt-BR" sz="2000" b="1" i="0" dirty="0">
                  <a:solidFill>
                    <a:srgbClr val="1A4FB1"/>
                  </a:solidFill>
                  <a:latin typeface="Segoe"/>
                  <a:ea typeface="+mn-ea"/>
                  <a:cs typeface="+mn-cs"/>
                </a:endParaRPr>
              </a:p>
            </p:txBody>
          </p:sp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8736" t="13675"/>
            <a:stretch>
              <a:fillRect/>
            </a:stretch>
          </p:blipFill>
          <p:spPr bwMode="auto">
            <a:xfrm>
              <a:off x="5468521" y="4714884"/>
              <a:ext cx="746585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7" name="Group 46"/>
          <p:cNvGrpSpPr/>
          <p:nvPr/>
        </p:nvGrpSpPr>
        <p:grpSpPr>
          <a:xfrm>
            <a:off x="142844" y="3422306"/>
            <a:ext cx="8929288" cy="1078264"/>
            <a:chOff x="187397" y="4857760"/>
            <a:chExt cx="8929288" cy="1078264"/>
          </a:xfrm>
        </p:grpSpPr>
        <p:grpSp>
          <p:nvGrpSpPr>
            <p:cNvPr id="40" name="Group 21"/>
            <p:cNvGrpSpPr/>
            <p:nvPr/>
          </p:nvGrpSpPr>
          <p:grpSpPr>
            <a:xfrm>
              <a:off x="187397" y="4857760"/>
              <a:ext cx="8929288" cy="1078264"/>
              <a:chOff x="214712" y="1444802"/>
              <a:chExt cx="8929288" cy="1078264"/>
            </a:xfrm>
          </p:grpSpPr>
          <p:sp>
            <p:nvSpPr>
              <p:cNvPr id="42" name="Rounded Rectangle 41">
                <a:hlinkClick r:id=""/>
              </p:cNvPr>
              <p:cNvSpPr/>
              <p:nvPr/>
            </p:nvSpPr>
            <p:spPr bwMode="auto">
              <a:xfrm rot="16200000">
                <a:off x="2710600" y="-1019904"/>
                <a:ext cx="1011436" cy="6003212"/>
              </a:xfrm>
              <a:prstGeom prst="roundRect">
                <a:avLst>
                  <a:gd name="adj" fmla="val 3018"/>
                </a:avLst>
              </a:prstGeom>
              <a:gradFill rotWithShape="1">
                <a:gsLst>
                  <a:gs pos="0">
                    <a:srgbClr val="1A4FB1">
                      <a:tint val="73000"/>
                      <a:satMod val="150000"/>
                    </a:srgbClr>
                  </a:gs>
                  <a:gs pos="25000">
                    <a:srgbClr val="1A4FB1">
                      <a:tint val="96000"/>
                      <a:shade val="80000"/>
                      <a:satMod val="105000"/>
                    </a:srgbClr>
                  </a:gs>
                  <a:gs pos="38000">
                    <a:srgbClr val="1A4FB1">
                      <a:tint val="96000"/>
                      <a:shade val="59000"/>
                      <a:satMod val="120000"/>
                    </a:srgbClr>
                  </a:gs>
                  <a:gs pos="55000">
                    <a:srgbClr val="1A4FB1">
                      <a:shade val="57000"/>
                      <a:satMod val="120000"/>
                    </a:srgbClr>
                  </a:gs>
                  <a:gs pos="80000">
                    <a:srgbClr val="1A4FB1">
                      <a:shade val="56000"/>
                      <a:satMod val="145000"/>
                    </a:srgbClr>
                  </a:gs>
                  <a:gs pos="88000">
                    <a:srgbClr val="1A4FB1">
                      <a:shade val="63000"/>
                      <a:satMod val="160000"/>
                    </a:srgbClr>
                  </a:gs>
                  <a:gs pos="100000">
                    <a:srgbClr val="1A4FB1">
                      <a:tint val="99555"/>
                      <a:satMod val="155000"/>
                    </a:srgbClr>
                  </a:gs>
                </a:gsLst>
                <a:lin ang="5400000" scaled="1"/>
              </a:gradFill>
              <a:ln w="9525" cap="flat" cmpd="sng" algn="ctr">
                <a:solidFill>
                  <a:srgbClr val="1A4FB1">
                    <a:shade val="60000"/>
                    <a:satMod val="300000"/>
                  </a:srgbClr>
                </a:solidFill>
                <a:prstDash val="solid"/>
                <a:headEnd/>
                <a:tailEnd/>
              </a:ln>
              <a:effectLst>
                <a:glow rad="70000">
                  <a:srgbClr val="1A4FB1">
                    <a:tint val="30000"/>
                    <a:shade val="95000"/>
                    <a:satMod val="300000"/>
                    <a:alpha val="50000"/>
                  </a:srgbClr>
                </a:glow>
              </a:effectLst>
            </p:spPr>
            <p:txBody>
              <a:bodyPr wrap="none" tIns="182880" anchor="t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D161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endParaRPr>
              </a:p>
            </p:txBody>
          </p:sp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366713" y="1601394"/>
                <a:ext cx="5348287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 defTabSz="914400">
                  <a:buNone/>
                </a:pPr>
                <a:r>
                  <a:rPr lang="pt-BR" b="1" i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/>
                    <a:ea typeface="+mn-ea"/>
                    <a:cs typeface="+mn-cs"/>
                  </a:rPr>
                  <a:t>Todos os serviços serão associados à marca e logo </a:t>
                </a:r>
                <a:r>
                  <a:rPr lang="pt-BR" b="1" i="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"/>
                    <a:ea typeface="+mn-ea"/>
                    <a:cs typeface="+mn-cs"/>
                  </a:rPr>
                  <a:t>das ETECs e FATECs</a:t>
                </a:r>
                <a:endParaRPr lang="pt-BR" b="1" i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endParaRPr>
              </a:p>
            </p:txBody>
          </p:sp>
          <p:pic>
            <p:nvPicPr>
              <p:cNvPr id="44" name="Picture 8" descr="GEL Rounded Square sand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rgbClr val="0084B4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172200" y="1444802"/>
                <a:ext cx="2971800" cy="1066800"/>
              </a:xfrm>
              <a:prstGeom prst="rect">
                <a:avLst/>
              </a:prstGeom>
              <a:noFill/>
            </p:spPr>
          </p:pic>
          <p:sp>
            <p:nvSpPr>
              <p:cNvPr id="45" name="Oval 44"/>
              <p:cNvSpPr/>
              <p:nvPr/>
            </p:nvSpPr>
            <p:spPr>
              <a:xfrm>
                <a:off x="5530473" y="1468763"/>
                <a:ext cx="1054304" cy="1054303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"/>
                  <a:ea typeface="+mn-ea"/>
                  <a:cs typeface="+mn-cs"/>
                </a:endParaRPr>
              </a:p>
            </p:txBody>
          </p:sp>
          <p:sp>
            <p:nvSpPr>
              <p:cNvPr id="46" name="Rectangle 23"/>
              <p:cNvSpPr>
                <a:spLocks noChangeArrowheads="1"/>
              </p:cNvSpPr>
              <p:nvPr/>
            </p:nvSpPr>
            <p:spPr bwMode="auto">
              <a:xfrm>
                <a:off x="6607793" y="1821337"/>
                <a:ext cx="2478564" cy="33855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 defTabSz="914400">
                  <a:lnSpc>
                    <a:spcPct val="80000"/>
                  </a:lnSpc>
                  <a:buNone/>
                </a:pPr>
                <a:r>
                  <a:rPr lang="pt-BR" sz="2000" b="1" i="0" dirty="0" smtClean="0">
                    <a:solidFill>
                      <a:srgbClr val="1A4FB1"/>
                    </a:solidFill>
                    <a:latin typeface="Segoe"/>
                    <a:ea typeface="+mn-ea"/>
                    <a:cs typeface="+mn-cs"/>
                  </a:rPr>
                  <a:t>Reforce sua marca</a:t>
                </a:r>
                <a:endParaRPr lang="pt-BR" sz="2000" b="1" i="0" dirty="0">
                  <a:solidFill>
                    <a:srgbClr val="1A4FB1"/>
                  </a:solidFill>
                  <a:latin typeface="Segoe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r="32793" b="943"/>
            <a:stretch>
              <a:fillRect/>
            </a:stretch>
          </p:blipFill>
          <p:spPr bwMode="auto">
            <a:xfrm>
              <a:off x="5643570" y="5072074"/>
              <a:ext cx="758933" cy="61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9" name="Group 21"/>
          <p:cNvGrpSpPr/>
          <p:nvPr/>
        </p:nvGrpSpPr>
        <p:grpSpPr>
          <a:xfrm>
            <a:off x="142844" y="4493876"/>
            <a:ext cx="8929288" cy="1078264"/>
            <a:chOff x="214712" y="1444802"/>
            <a:chExt cx="8929288" cy="1078264"/>
          </a:xfrm>
        </p:grpSpPr>
        <p:sp>
          <p:nvSpPr>
            <p:cNvPr id="51" name="Rounded Rectangle 50">
              <a:hlinkClick r:id=""/>
            </p:cNvPr>
            <p:cNvSpPr/>
            <p:nvPr/>
          </p:nvSpPr>
          <p:spPr bwMode="auto">
            <a:xfrm rot="16200000">
              <a:off x="2710600" y="-1019904"/>
              <a:ext cx="1011436" cy="6003212"/>
            </a:xfrm>
            <a:prstGeom prst="roundRect">
              <a:avLst>
                <a:gd name="adj" fmla="val 3018"/>
              </a:avLst>
            </a:prstGeom>
            <a:gradFill rotWithShape="1">
              <a:gsLst>
                <a:gs pos="0">
                  <a:srgbClr val="1A4FB1">
                    <a:tint val="73000"/>
                    <a:satMod val="150000"/>
                  </a:srgbClr>
                </a:gs>
                <a:gs pos="25000">
                  <a:srgbClr val="1A4FB1">
                    <a:tint val="96000"/>
                    <a:shade val="80000"/>
                    <a:satMod val="105000"/>
                  </a:srgbClr>
                </a:gs>
                <a:gs pos="38000">
                  <a:srgbClr val="1A4FB1">
                    <a:tint val="96000"/>
                    <a:shade val="59000"/>
                    <a:satMod val="120000"/>
                  </a:srgbClr>
                </a:gs>
                <a:gs pos="55000">
                  <a:srgbClr val="1A4FB1">
                    <a:shade val="57000"/>
                    <a:satMod val="120000"/>
                  </a:srgbClr>
                </a:gs>
                <a:gs pos="80000">
                  <a:srgbClr val="1A4FB1">
                    <a:shade val="56000"/>
                    <a:satMod val="145000"/>
                  </a:srgbClr>
                </a:gs>
                <a:gs pos="88000">
                  <a:srgbClr val="1A4FB1">
                    <a:shade val="63000"/>
                    <a:satMod val="160000"/>
                  </a:srgbClr>
                </a:gs>
                <a:gs pos="100000">
                  <a:srgbClr val="1A4FB1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1A4FB1">
                  <a:shade val="60000"/>
                  <a:satMod val="300000"/>
                </a:srgbClr>
              </a:solidFill>
              <a:prstDash val="solid"/>
              <a:headEnd/>
              <a:tailEnd/>
            </a:ln>
            <a:effectLst>
              <a:glow rad="70000">
                <a:srgbClr val="1A4FB1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wrap="none" tIns="182880" anchor="t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9D161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366713" y="1601394"/>
              <a:ext cx="5348287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defTabSz="914400">
                <a:buNone/>
              </a:pPr>
              <a:r>
                <a:rPr lang="pt-BR" b="1" i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Reduz custos com uma </a:t>
              </a:r>
              <a:r>
                <a:rPr lang="pt-BR" b="1" i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plataforma completa de comunicação </a:t>
              </a:r>
              <a:r>
                <a:rPr lang="pt-BR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</a:rPr>
                <a:t>usando</a:t>
              </a:r>
              <a:r>
                <a:rPr lang="pt-BR" b="1" i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 </a:t>
              </a:r>
              <a:r>
                <a:rPr lang="pt-BR" b="1" i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a </a:t>
              </a:r>
              <a:r>
                <a:rPr lang="pt-BR" b="1" i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infraestrutura </a:t>
              </a:r>
              <a:r>
                <a:rPr lang="pt-BR" b="1" i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/>
                  <a:ea typeface="+mn-ea"/>
                  <a:cs typeface="+mn-cs"/>
                </a:rPr>
                <a:t>atual</a:t>
              </a:r>
              <a:endParaRPr lang="pt-BR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/>
                <a:ea typeface="+mn-ea"/>
                <a:cs typeface="+mn-cs"/>
              </a:endParaRPr>
            </a:p>
          </p:txBody>
        </p:sp>
        <p:pic>
          <p:nvPicPr>
            <p:cNvPr id="53" name="Picture 8" descr="GEL Rounded Square sand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84B4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72200" y="1444802"/>
              <a:ext cx="2971800" cy="1066800"/>
            </a:xfrm>
            <a:prstGeom prst="rect">
              <a:avLst/>
            </a:prstGeom>
            <a:noFill/>
          </p:spPr>
        </p:pic>
        <p:sp>
          <p:nvSpPr>
            <p:cNvPr id="54" name="Oval 53"/>
            <p:cNvSpPr/>
            <p:nvPr/>
          </p:nvSpPr>
          <p:spPr>
            <a:xfrm>
              <a:off x="5530473" y="1468763"/>
              <a:ext cx="1054304" cy="1054303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endParaRPr>
            </a:p>
          </p:txBody>
        </p:sp>
        <p:sp>
          <p:nvSpPr>
            <p:cNvPr id="55" name="Rectangle 23"/>
            <p:cNvSpPr>
              <a:spLocks noChangeArrowheads="1"/>
            </p:cNvSpPr>
            <p:nvPr/>
          </p:nvSpPr>
          <p:spPr bwMode="auto">
            <a:xfrm>
              <a:off x="6607793" y="1698227"/>
              <a:ext cx="2262158" cy="58477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 defTabSz="914400">
                <a:lnSpc>
                  <a:spcPct val="80000"/>
                </a:lnSpc>
                <a:buNone/>
              </a:pPr>
              <a:r>
                <a:rPr lang="pt-BR" sz="2000" b="1" i="0" dirty="0" smtClean="0">
                  <a:solidFill>
                    <a:srgbClr val="1A4FB1"/>
                  </a:solidFill>
                  <a:latin typeface="Segoe"/>
                  <a:ea typeface="+mn-ea"/>
                  <a:cs typeface="+mn-cs"/>
                </a:rPr>
                <a:t>Otimize recursos</a:t>
              </a:r>
            </a:p>
            <a:p>
              <a:pPr algn="l" defTabSz="914400">
                <a:lnSpc>
                  <a:spcPct val="80000"/>
                </a:lnSpc>
                <a:buNone/>
              </a:pPr>
              <a:r>
                <a:rPr lang="pt-BR" sz="2000" b="1" i="0" dirty="0" smtClean="0">
                  <a:solidFill>
                    <a:srgbClr val="1A4FB1"/>
                  </a:solidFill>
                  <a:latin typeface="Segoe"/>
                  <a:ea typeface="+mn-ea"/>
                  <a:cs typeface="+mn-cs"/>
                </a:rPr>
                <a:t>Sem custos</a:t>
              </a:r>
              <a:endParaRPr lang="pt-BR" sz="2000" b="1" i="0" dirty="0">
                <a:solidFill>
                  <a:srgbClr val="1A4FB1"/>
                </a:solidFill>
                <a:latin typeface="Segoe"/>
                <a:ea typeface="+mn-ea"/>
                <a:cs typeface="+mn-cs"/>
              </a:endParaRPr>
            </a:p>
          </p:txBody>
        </p:sp>
      </p:grpSp>
      <p:pic>
        <p:nvPicPr>
          <p:cNvPr id="56" name="Picture 55" descr="PPP_CGENE_CLP_dollar_signs_green.png"/>
          <p:cNvPicPr>
            <a:picLocks/>
          </p:cNvPicPr>
          <p:nvPr/>
        </p:nvPicPr>
        <p:blipFill>
          <a:blip r:embed="rId9" cstate="print"/>
          <a:srcRect l="19181" t="47089"/>
          <a:stretch>
            <a:fillRect/>
          </a:stretch>
        </p:blipFill>
        <p:spPr>
          <a:xfrm>
            <a:off x="5500694" y="4500570"/>
            <a:ext cx="903031" cy="1123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:\my documents\Back up files for Clients\2008\Microsoft\Microsoft Logos\Black MS Live@edu 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2462" y="6500834"/>
            <a:ext cx="951113" cy="227599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2900787" y="2570635"/>
            <a:ext cx="3179120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spcAft>
                <a:spcPts val="1512"/>
              </a:spcAft>
              <a:buNone/>
            </a:pPr>
            <a:r>
              <a:rPr lang="pt-BR" sz="28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cs typeface="Arial"/>
              </a:rPr>
              <a:t>Serviços Em Qualquer Lugar</a:t>
            </a:r>
            <a:endParaRPr lang="pt-BR" sz="2800" b="1" i="0" dirty="0">
              <a:solidFill>
                <a:schemeClr val="accent1">
                  <a:lumMod val="75000"/>
                </a:schemeClr>
              </a:solidFill>
              <a:latin typeface="Segoe"/>
              <a:cs typeface="Arial"/>
            </a:endParaRPr>
          </a:p>
        </p:txBody>
      </p:sp>
      <p:grpSp>
        <p:nvGrpSpPr>
          <p:cNvPr id="62" name="Group 41"/>
          <p:cNvGrpSpPr/>
          <p:nvPr/>
        </p:nvGrpSpPr>
        <p:grpSpPr>
          <a:xfrm>
            <a:off x="2460734" y="1075435"/>
            <a:ext cx="4057650" cy="2589998"/>
            <a:chOff x="2460734" y="1075435"/>
            <a:chExt cx="4057650" cy="2589998"/>
          </a:xfrm>
        </p:grpSpPr>
        <p:sp>
          <p:nvSpPr>
            <p:cNvPr id="63" name="Freeform 40"/>
            <p:cNvSpPr>
              <a:spLocks/>
            </p:cNvSpPr>
            <p:nvPr/>
          </p:nvSpPr>
          <p:spPr bwMode="auto">
            <a:xfrm>
              <a:off x="2460734" y="1075435"/>
              <a:ext cx="4057650" cy="1423672"/>
            </a:xfrm>
            <a:custGeom>
              <a:avLst/>
              <a:gdLst/>
              <a:ahLst/>
              <a:cxnLst>
                <a:cxn ang="0">
                  <a:pos x="560" y="1310"/>
                </a:cxn>
                <a:cxn ang="0">
                  <a:pos x="680" y="1184"/>
                </a:cxn>
                <a:cxn ang="0">
                  <a:pos x="812" y="1066"/>
                </a:cxn>
                <a:cxn ang="0">
                  <a:pos x="954" y="960"/>
                </a:cxn>
                <a:cxn ang="0">
                  <a:pos x="1104" y="866"/>
                </a:cxn>
                <a:cxn ang="0">
                  <a:pos x="1262" y="784"/>
                </a:cxn>
                <a:cxn ang="0">
                  <a:pos x="1428" y="716"/>
                </a:cxn>
                <a:cxn ang="0">
                  <a:pos x="1600" y="660"/>
                </a:cxn>
                <a:cxn ang="0">
                  <a:pos x="1778" y="618"/>
                </a:cxn>
                <a:cxn ang="0">
                  <a:pos x="1962" y="590"/>
                </a:cxn>
                <a:cxn ang="0">
                  <a:pos x="2148" y="578"/>
                </a:cxn>
                <a:cxn ang="0">
                  <a:pos x="2276" y="578"/>
                </a:cxn>
                <a:cxn ang="0">
                  <a:pos x="2462" y="590"/>
                </a:cxn>
                <a:cxn ang="0">
                  <a:pos x="2644" y="618"/>
                </a:cxn>
                <a:cxn ang="0">
                  <a:pos x="2820" y="662"/>
                </a:cxn>
                <a:cxn ang="0">
                  <a:pos x="2992" y="718"/>
                </a:cxn>
                <a:cxn ang="0">
                  <a:pos x="3156" y="786"/>
                </a:cxn>
                <a:cxn ang="0">
                  <a:pos x="3314" y="868"/>
                </a:cxn>
                <a:cxn ang="0">
                  <a:pos x="3462" y="962"/>
                </a:cxn>
                <a:cxn ang="0">
                  <a:pos x="3604" y="1066"/>
                </a:cxn>
                <a:cxn ang="0">
                  <a:pos x="3738" y="1182"/>
                </a:cxn>
                <a:cxn ang="0">
                  <a:pos x="3860" y="1308"/>
                </a:cxn>
                <a:cxn ang="0">
                  <a:pos x="3896" y="1354"/>
                </a:cxn>
                <a:cxn ang="0">
                  <a:pos x="3760" y="1370"/>
                </a:cxn>
                <a:cxn ang="0">
                  <a:pos x="4412" y="728"/>
                </a:cxn>
                <a:cxn ang="0">
                  <a:pos x="4350" y="940"/>
                </a:cxn>
                <a:cxn ang="0">
                  <a:pos x="4286" y="926"/>
                </a:cxn>
                <a:cxn ang="0">
                  <a:pos x="4126" y="772"/>
                </a:cxn>
                <a:cxn ang="0">
                  <a:pos x="3956" y="628"/>
                </a:cxn>
                <a:cxn ang="0">
                  <a:pos x="3776" y="498"/>
                </a:cxn>
                <a:cxn ang="0">
                  <a:pos x="3588" y="378"/>
                </a:cxn>
                <a:cxn ang="0">
                  <a:pos x="3392" y="274"/>
                </a:cxn>
                <a:cxn ang="0">
                  <a:pos x="3186" y="184"/>
                </a:cxn>
                <a:cxn ang="0">
                  <a:pos x="2974" y="112"/>
                </a:cxn>
                <a:cxn ang="0">
                  <a:pos x="2752" y="56"/>
                </a:cxn>
                <a:cxn ang="0">
                  <a:pos x="2526" y="20"/>
                </a:cxn>
                <a:cxn ang="0">
                  <a:pos x="2292" y="2"/>
                </a:cxn>
                <a:cxn ang="0">
                  <a:pos x="2132" y="2"/>
                </a:cxn>
                <a:cxn ang="0">
                  <a:pos x="1896" y="18"/>
                </a:cxn>
                <a:cxn ang="0">
                  <a:pos x="1666" y="54"/>
                </a:cxn>
                <a:cxn ang="0">
                  <a:pos x="1444" y="108"/>
                </a:cxn>
                <a:cxn ang="0">
                  <a:pos x="1228" y="178"/>
                </a:cxn>
                <a:cxn ang="0">
                  <a:pos x="1020" y="266"/>
                </a:cxn>
                <a:cxn ang="0">
                  <a:pos x="820" y="370"/>
                </a:cxn>
                <a:cxn ang="0">
                  <a:pos x="632" y="490"/>
                </a:cxn>
                <a:cxn ang="0">
                  <a:pos x="454" y="622"/>
                </a:cxn>
                <a:cxn ang="0">
                  <a:pos x="286" y="768"/>
                </a:cxn>
                <a:cxn ang="0">
                  <a:pos x="130" y="928"/>
                </a:cxn>
                <a:cxn ang="0">
                  <a:pos x="78" y="970"/>
                </a:cxn>
                <a:cxn ang="0">
                  <a:pos x="0" y="720"/>
                </a:cxn>
                <a:cxn ang="0">
                  <a:pos x="786" y="1378"/>
                </a:cxn>
                <a:cxn ang="0">
                  <a:pos x="532" y="1358"/>
                </a:cxn>
                <a:cxn ang="0">
                  <a:pos x="522" y="1356"/>
                </a:cxn>
              </a:cxnLst>
              <a:rect l="0" t="0" r="r" b="b"/>
              <a:pathLst>
                <a:path w="4412" h="1548">
                  <a:moveTo>
                    <a:pt x="522" y="1356"/>
                  </a:moveTo>
                  <a:lnTo>
                    <a:pt x="522" y="1356"/>
                  </a:lnTo>
                  <a:lnTo>
                    <a:pt x="560" y="1310"/>
                  </a:lnTo>
                  <a:lnTo>
                    <a:pt x="598" y="1268"/>
                  </a:lnTo>
                  <a:lnTo>
                    <a:pt x="640" y="1224"/>
                  </a:lnTo>
                  <a:lnTo>
                    <a:pt x="680" y="1184"/>
                  </a:lnTo>
                  <a:lnTo>
                    <a:pt x="724" y="1142"/>
                  </a:lnTo>
                  <a:lnTo>
                    <a:pt x="768" y="1104"/>
                  </a:lnTo>
                  <a:lnTo>
                    <a:pt x="812" y="1066"/>
                  </a:lnTo>
                  <a:lnTo>
                    <a:pt x="858" y="1030"/>
                  </a:lnTo>
                  <a:lnTo>
                    <a:pt x="906" y="994"/>
                  </a:lnTo>
                  <a:lnTo>
                    <a:pt x="954" y="960"/>
                  </a:lnTo>
                  <a:lnTo>
                    <a:pt x="1004" y="928"/>
                  </a:lnTo>
                  <a:lnTo>
                    <a:pt x="1054" y="896"/>
                  </a:lnTo>
                  <a:lnTo>
                    <a:pt x="1104" y="866"/>
                  </a:lnTo>
                  <a:lnTo>
                    <a:pt x="1156" y="838"/>
                  </a:lnTo>
                  <a:lnTo>
                    <a:pt x="1208" y="810"/>
                  </a:lnTo>
                  <a:lnTo>
                    <a:pt x="1262" y="784"/>
                  </a:lnTo>
                  <a:lnTo>
                    <a:pt x="1316" y="760"/>
                  </a:lnTo>
                  <a:lnTo>
                    <a:pt x="1372" y="738"/>
                  </a:lnTo>
                  <a:lnTo>
                    <a:pt x="1428" y="716"/>
                  </a:lnTo>
                  <a:lnTo>
                    <a:pt x="1484" y="696"/>
                  </a:lnTo>
                  <a:lnTo>
                    <a:pt x="1542" y="676"/>
                  </a:lnTo>
                  <a:lnTo>
                    <a:pt x="1600" y="660"/>
                  </a:lnTo>
                  <a:lnTo>
                    <a:pt x="1660" y="644"/>
                  </a:lnTo>
                  <a:lnTo>
                    <a:pt x="1718" y="630"/>
                  </a:lnTo>
                  <a:lnTo>
                    <a:pt x="1778" y="618"/>
                  </a:lnTo>
                  <a:lnTo>
                    <a:pt x="1838" y="608"/>
                  </a:lnTo>
                  <a:lnTo>
                    <a:pt x="1900" y="598"/>
                  </a:lnTo>
                  <a:lnTo>
                    <a:pt x="1962" y="590"/>
                  </a:lnTo>
                  <a:lnTo>
                    <a:pt x="2024" y="584"/>
                  </a:lnTo>
                  <a:lnTo>
                    <a:pt x="2086" y="580"/>
                  </a:lnTo>
                  <a:lnTo>
                    <a:pt x="2148" y="578"/>
                  </a:lnTo>
                  <a:lnTo>
                    <a:pt x="2212" y="576"/>
                  </a:lnTo>
                  <a:lnTo>
                    <a:pt x="2212" y="576"/>
                  </a:lnTo>
                  <a:lnTo>
                    <a:pt x="2276" y="578"/>
                  </a:lnTo>
                  <a:lnTo>
                    <a:pt x="2338" y="580"/>
                  </a:lnTo>
                  <a:lnTo>
                    <a:pt x="2400" y="584"/>
                  </a:lnTo>
                  <a:lnTo>
                    <a:pt x="2462" y="590"/>
                  </a:lnTo>
                  <a:lnTo>
                    <a:pt x="2522" y="598"/>
                  </a:lnTo>
                  <a:lnTo>
                    <a:pt x="2584" y="608"/>
                  </a:lnTo>
                  <a:lnTo>
                    <a:pt x="2644" y="618"/>
                  </a:lnTo>
                  <a:lnTo>
                    <a:pt x="2702" y="632"/>
                  </a:lnTo>
                  <a:lnTo>
                    <a:pt x="2762" y="646"/>
                  </a:lnTo>
                  <a:lnTo>
                    <a:pt x="2820" y="662"/>
                  </a:lnTo>
                  <a:lnTo>
                    <a:pt x="2878" y="678"/>
                  </a:lnTo>
                  <a:lnTo>
                    <a:pt x="2934" y="696"/>
                  </a:lnTo>
                  <a:lnTo>
                    <a:pt x="2992" y="718"/>
                  </a:lnTo>
                  <a:lnTo>
                    <a:pt x="3046" y="738"/>
                  </a:lnTo>
                  <a:lnTo>
                    <a:pt x="3102" y="762"/>
                  </a:lnTo>
                  <a:lnTo>
                    <a:pt x="3156" y="786"/>
                  </a:lnTo>
                  <a:lnTo>
                    <a:pt x="3208" y="812"/>
                  </a:lnTo>
                  <a:lnTo>
                    <a:pt x="3262" y="840"/>
                  </a:lnTo>
                  <a:lnTo>
                    <a:pt x="3314" y="868"/>
                  </a:lnTo>
                  <a:lnTo>
                    <a:pt x="3364" y="898"/>
                  </a:lnTo>
                  <a:lnTo>
                    <a:pt x="3414" y="930"/>
                  </a:lnTo>
                  <a:lnTo>
                    <a:pt x="3462" y="962"/>
                  </a:lnTo>
                  <a:lnTo>
                    <a:pt x="3512" y="996"/>
                  </a:lnTo>
                  <a:lnTo>
                    <a:pt x="3558" y="1030"/>
                  </a:lnTo>
                  <a:lnTo>
                    <a:pt x="3604" y="1066"/>
                  </a:lnTo>
                  <a:lnTo>
                    <a:pt x="3650" y="1104"/>
                  </a:lnTo>
                  <a:lnTo>
                    <a:pt x="3694" y="1142"/>
                  </a:lnTo>
                  <a:lnTo>
                    <a:pt x="3738" y="1182"/>
                  </a:lnTo>
                  <a:lnTo>
                    <a:pt x="3780" y="1222"/>
                  </a:lnTo>
                  <a:lnTo>
                    <a:pt x="3820" y="1264"/>
                  </a:lnTo>
                  <a:lnTo>
                    <a:pt x="3860" y="1308"/>
                  </a:lnTo>
                  <a:lnTo>
                    <a:pt x="3900" y="1352"/>
                  </a:lnTo>
                  <a:lnTo>
                    <a:pt x="3900" y="1352"/>
                  </a:lnTo>
                  <a:lnTo>
                    <a:pt x="3896" y="1354"/>
                  </a:lnTo>
                  <a:lnTo>
                    <a:pt x="3886" y="1356"/>
                  </a:lnTo>
                  <a:lnTo>
                    <a:pt x="3856" y="1360"/>
                  </a:lnTo>
                  <a:lnTo>
                    <a:pt x="3760" y="1370"/>
                  </a:lnTo>
                  <a:lnTo>
                    <a:pt x="3620" y="1384"/>
                  </a:lnTo>
                  <a:lnTo>
                    <a:pt x="4384" y="1548"/>
                  </a:lnTo>
                  <a:lnTo>
                    <a:pt x="4412" y="728"/>
                  </a:lnTo>
                  <a:lnTo>
                    <a:pt x="4412" y="728"/>
                  </a:lnTo>
                  <a:lnTo>
                    <a:pt x="4374" y="854"/>
                  </a:lnTo>
                  <a:lnTo>
                    <a:pt x="4350" y="940"/>
                  </a:lnTo>
                  <a:lnTo>
                    <a:pt x="4338" y="978"/>
                  </a:lnTo>
                  <a:lnTo>
                    <a:pt x="4338" y="978"/>
                  </a:lnTo>
                  <a:lnTo>
                    <a:pt x="4286" y="926"/>
                  </a:lnTo>
                  <a:lnTo>
                    <a:pt x="4234" y="872"/>
                  </a:lnTo>
                  <a:lnTo>
                    <a:pt x="4180" y="822"/>
                  </a:lnTo>
                  <a:lnTo>
                    <a:pt x="4126" y="772"/>
                  </a:lnTo>
                  <a:lnTo>
                    <a:pt x="4070" y="722"/>
                  </a:lnTo>
                  <a:lnTo>
                    <a:pt x="4014" y="674"/>
                  </a:lnTo>
                  <a:lnTo>
                    <a:pt x="3956" y="628"/>
                  </a:lnTo>
                  <a:lnTo>
                    <a:pt x="3898" y="584"/>
                  </a:lnTo>
                  <a:lnTo>
                    <a:pt x="3838" y="540"/>
                  </a:lnTo>
                  <a:lnTo>
                    <a:pt x="3776" y="498"/>
                  </a:lnTo>
                  <a:lnTo>
                    <a:pt x="3716" y="456"/>
                  </a:lnTo>
                  <a:lnTo>
                    <a:pt x="3652" y="416"/>
                  </a:lnTo>
                  <a:lnTo>
                    <a:pt x="3588" y="378"/>
                  </a:lnTo>
                  <a:lnTo>
                    <a:pt x="3524" y="342"/>
                  </a:lnTo>
                  <a:lnTo>
                    <a:pt x="3458" y="308"/>
                  </a:lnTo>
                  <a:lnTo>
                    <a:pt x="3392" y="274"/>
                  </a:lnTo>
                  <a:lnTo>
                    <a:pt x="3324" y="242"/>
                  </a:lnTo>
                  <a:lnTo>
                    <a:pt x="3256" y="212"/>
                  </a:lnTo>
                  <a:lnTo>
                    <a:pt x="3186" y="184"/>
                  </a:lnTo>
                  <a:lnTo>
                    <a:pt x="3116" y="158"/>
                  </a:lnTo>
                  <a:lnTo>
                    <a:pt x="3046" y="134"/>
                  </a:lnTo>
                  <a:lnTo>
                    <a:pt x="2974" y="112"/>
                  </a:lnTo>
                  <a:lnTo>
                    <a:pt x="2900" y="92"/>
                  </a:lnTo>
                  <a:lnTo>
                    <a:pt x="2828" y="72"/>
                  </a:lnTo>
                  <a:lnTo>
                    <a:pt x="2752" y="56"/>
                  </a:lnTo>
                  <a:lnTo>
                    <a:pt x="2678" y="42"/>
                  </a:lnTo>
                  <a:lnTo>
                    <a:pt x="2602" y="30"/>
                  </a:lnTo>
                  <a:lnTo>
                    <a:pt x="2526" y="20"/>
                  </a:lnTo>
                  <a:lnTo>
                    <a:pt x="2448" y="12"/>
                  </a:lnTo>
                  <a:lnTo>
                    <a:pt x="2370" y="6"/>
                  </a:lnTo>
                  <a:lnTo>
                    <a:pt x="2292" y="2"/>
                  </a:lnTo>
                  <a:lnTo>
                    <a:pt x="2212" y="0"/>
                  </a:lnTo>
                  <a:lnTo>
                    <a:pt x="2212" y="0"/>
                  </a:lnTo>
                  <a:lnTo>
                    <a:pt x="2132" y="2"/>
                  </a:lnTo>
                  <a:lnTo>
                    <a:pt x="2054" y="6"/>
                  </a:lnTo>
                  <a:lnTo>
                    <a:pt x="1974" y="10"/>
                  </a:lnTo>
                  <a:lnTo>
                    <a:pt x="1896" y="18"/>
                  </a:lnTo>
                  <a:lnTo>
                    <a:pt x="1820" y="28"/>
                  </a:lnTo>
                  <a:lnTo>
                    <a:pt x="1742" y="40"/>
                  </a:lnTo>
                  <a:lnTo>
                    <a:pt x="1666" y="54"/>
                  </a:lnTo>
                  <a:lnTo>
                    <a:pt x="1592" y="70"/>
                  </a:lnTo>
                  <a:lnTo>
                    <a:pt x="1518" y="88"/>
                  </a:lnTo>
                  <a:lnTo>
                    <a:pt x="1444" y="108"/>
                  </a:lnTo>
                  <a:lnTo>
                    <a:pt x="1370" y="130"/>
                  </a:lnTo>
                  <a:lnTo>
                    <a:pt x="1298" y="154"/>
                  </a:lnTo>
                  <a:lnTo>
                    <a:pt x="1228" y="178"/>
                  </a:lnTo>
                  <a:lnTo>
                    <a:pt x="1158" y="206"/>
                  </a:lnTo>
                  <a:lnTo>
                    <a:pt x="1088" y="236"/>
                  </a:lnTo>
                  <a:lnTo>
                    <a:pt x="1020" y="266"/>
                  </a:lnTo>
                  <a:lnTo>
                    <a:pt x="952" y="300"/>
                  </a:lnTo>
                  <a:lnTo>
                    <a:pt x="886" y="334"/>
                  </a:lnTo>
                  <a:lnTo>
                    <a:pt x="820" y="370"/>
                  </a:lnTo>
                  <a:lnTo>
                    <a:pt x="756" y="408"/>
                  </a:lnTo>
                  <a:lnTo>
                    <a:pt x="694" y="448"/>
                  </a:lnTo>
                  <a:lnTo>
                    <a:pt x="632" y="490"/>
                  </a:lnTo>
                  <a:lnTo>
                    <a:pt x="570" y="532"/>
                  </a:lnTo>
                  <a:lnTo>
                    <a:pt x="512" y="576"/>
                  </a:lnTo>
                  <a:lnTo>
                    <a:pt x="454" y="622"/>
                  </a:lnTo>
                  <a:lnTo>
                    <a:pt x="396" y="670"/>
                  </a:lnTo>
                  <a:lnTo>
                    <a:pt x="340" y="718"/>
                  </a:lnTo>
                  <a:lnTo>
                    <a:pt x="286" y="768"/>
                  </a:lnTo>
                  <a:lnTo>
                    <a:pt x="232" y="820"/>
                  </a:lnTo>
                  <a:lnTo>
                    <a:pt x="180" y="874"/>
                  </a:lnTo>
                  <a:lnTo>
                    <a:pt x="130" y="928"/>
                  </a:lnTo>
                  <a:lnTo>
                    <a:pt x="82" y="984"/>
                  </a:lnTo>
                  <a:lnTo>
                    <a:pt x="82" y="984"/>
                  </a:lnTo>
                  <a:lnTo>
                    <a:pt x="78" y="970"/>
                  </a:lnTo>
                  <a:lnTo>
                    <a:pt x="70" y="940"/>
                  </a:lnTo>
                  <a:lnTo>
                    <a:pt x="42" y="850"/>
                  </a:lnTo>
                  <a:lnTo>
                    <a:pt x="0" y="720"/>
                  </a:lnTo>
                  <a:lnTo>
                    <a:pt x="28" y="1536"/>
                  </a:lnTo>
                  <a:lnTo>
                    <a:pt x="786" y="1378"/>
                  </a:lnTo>
                  <a:lnTo>
                    <a:pt x="786" y="1378"/>
                  </a:lnTo>
                  <a:lnTo>
                    <a:pt x="652" y="1370"/>
                  </a:lnTo>
                  <a:lnTo>
                    <a:pt x="560" y="1362"/>
                  </a:lnTo>
                  <a:lnTo>
                    <a:pt x="532" y="1358"/>
                  </a:lnTo>
                  <a:lnTo>
                    <a:pt x="524" y="1358"/>
                  </a:lnTo>
                  <a:lnTo>
                    <a:pt x="522" y="1356"/>
                  </a:lnTo>
                  <a:lnTo>
                    <a:pt x="522" y="13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defTabSz="1097280"/>
              <a:endParaRPr lang="pt-BR" sz="22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00189" y="1394863"/>
              <a:ext cx="3405352" cy="227057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175723"/>
                </a:avLst>
              </a:prstTxWarp>
              <a:spAutoFit/>
            </a:bodyPr>
            <a:lstStyle/>
            <a:p>
              <a:pPr algn="ctr" defTabSz="914400">
                <a:buNone/>
              </a:pPr>
              <a:r>
                <a:rPr lang="pt-BR" sz="1800" b="1" i="0" dirty="0" smtClean="0">
                  <a:solidFill>
                    <a:srgbClr val="1A4FB1">
                      <a:tint val="3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Light"/>
                  <a:ea typeface="+mn-ea"/>
                  <a:cs typeface="Arial"/>
                </a:rPr>
                <a:t>Navegador</a:t>
              </a:r>
              <a:endParaRPr lang="pt-BR" sz="1800" b="1" i="0" dirty="0">
                <a:solidFill>
                  <a:srgbClr val="1A4FB1">
                    <a:tint val="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/>
                <a:ea typeface="+mn-ea"/>
                <a:cs typeface="Arial"/>
              </a:endParaRPr>
            </a:p>
          </p:txBody>
        </p:sp>
        <p:grpSp>
          <p:nvGrpSpPr>
            <p:cNvPr id="65" name="Group 9"/>
            <p:cNvGrpSpPr/>
            <p:nvPr/>
          </p:nvGrpSpPr>
          <p:grpSpPr>
            <a:xfrm>
              <a:off x="3877624" y="1571807"/>
              <a:ext cx="1258996" cy="1030741"/>
              <a:chOff x="6156607" y="2254026"/>
              <a:chExt cx="1703005" cy="1394251"/>
            </a:xfrm>
          </p:grpSpPr>
          <p:pic>
            <p:nvPicPr>
              <p:cNvPr id="66" name="Picture 4" descr="http://www.mozilla.com/img/press/firefox-log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6912173" y="2700838"/>
                <a:ext cx="947439" cy="947439"/>
              </a:xfrm>
              <a:prstGeom prst="rect">
                <a:avLst/>
              </a:prstGeom>
              <a:noFill/>
            </p:spPr>
          </p:pic>
          <p:pic>
            <p:nvPicPr>
              <p:cNvPr id="67" name="Picture 6" descr="http://blog.tice.de/a_icons/icons/512%20Safari%20Leopar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6156607" y="2801984"/>
                <a:ext cx="739971" cy="739971"/>
              </a:xfrm>
              <a:prstGeom prst="rect">
                <a:avLst/>
              </a:prstGeom>
              <a:noFill/>
            </p:spPr>
          </p:pic>
          <p:pic>
            <p:nvPicPr>
              <p:cNvPr id="68" name="Picture 7" descr="\\eventsql\dvd\Online_ART\DVD_ART34\Logos\Internet Explorer 7\IE Internet Explorer 7 logo bu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6600385" y="2254026"/>
                <a:ext cx="712309" cy="68464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7280384" y="3500438"/>
            <a:ext cx="177293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pt-BR" sz="14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ea typeface="Segoe UI" pitchFamily="34" charset="0"/>
                <a:cs typeface="Segoe UI" pitchFamily="34" charset="0"/>
              </a:rPr>
              <a:t>Acesso móvel a Email, IM, texto, calendário e diretório do campus</a:t>
            </a:r>
            <a:endParaRPr lang="pt-BR" sz="1400" b="1" i="0" dirty="0">
              <a:solidFill>
                <a:schemeClr val="accent1">
                  <a:lumMod val="75000"/>
                </a:schemeClr>
              </a:solidFill>
              <a:latin typeface="Segoe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6434087" y="1075435"/>
            <a:ext cx="17729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>
              <a:buNone/>
            </a:pPr>
            <a:r>
              <a:rPr lang="pt-BR" sz="14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ea typeface="Segoe UI" pitchFamily="34" charset="0"/>
                <a:cs typeface="Segoe UI" pitchFamily="34" charset="0"/>
              </a:rPr>
              <a:t>Funciona nos principais navegadores</a:t>
            </a:r>
            <a:endParaRPr lang="pt-BR" sz="1400" b="1" i="0" dirty="0">
              <a:solidFill>
                <a:schemeClr val="accent1">
                  <a:lumMod val="75000"/>
                </a:schemeClr>
              </a:solidFill>
              <a:latin typeface="Segoe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0" y="3475025"/>
            <a:ext cx="17729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>
              <a:buNone/>
            </a:pPr>
            <a:r>
              <a:rPr lang="pt-BR" sz="14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ea typeface="Segoe UI" pitchFamily="34" charset="0"/>
                <a:cs typeface="Segoe UI" pitchFamily="34" charset="0"/>
              </a:rPr>
              <a:t>Trabalhe em </a:t>
            </a:r>
          </a:p>
          <a:p>
            <a:pPr algn="r" defTabSz="914400">
              <a:buNone/>
            </a:pPr>
            <a:r>
              <a:rPr lang="pt-BR" sz="14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ea typeface="Segoe UI" pitchFamily="34" charset="0"/>
                <a:cs typeface="Segoe UI" pitchFamily="34" charset="0"/>
              </a:rPr>
              <a:t>seu cliente preferido –  </a:t>
            </a:r>
          </a:p>
          <a:p>
            <a:pPr algn="r" defTabSz="914400">
              <a:buNone/>
            </a:pPr>
            <a:r>
              <a:rPr lang="pt-BR" sz="1400" b="1" i="0" dirty="0" smtClean="0">
                <a:solidFill>
                  <a:schemeClr val="accent1">
                    <a:lumMod val="75000"/>
                  </a:schemeClr>
                </a:solidFill>
                <a:latin typeface="Segoe"/>
                <a:ea typeface="Segoe UI" pitchFamily="34" charset="0"/>
                <a:cs typeface="Segoe UI" pitchFamily="34" charset="0"/>
              </a:rPr>
              <a:t>PC ou MAC</a:t>
            </a:r>
            <a:endParaRPr lang="pt-BR" sz="1400" b="1" i="0" dirty="0">
              <a:solidFill>
                <a:schemeClr val="accent1">
                  <a:lumMod val="75000"/>
                </a:schemeClr>
              </a:solidFill>
              <a:latin typeface="Segoe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itle 14"/>
          <p:cNvSpPr txBox="1">
            <a:spLocks/>
          </p:cNvSpPr>
          <p:nvPr/>
        </p:nvSpPr>
        <p:spPr>
          <a:xfrm>
            <a:off x="380999" y="185944"/>
            <a:ext cx="8334405" cy="8586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84B4"/>
                </a:solidFill>
                <a:effectLst/>
                <a:uLnTx/>
                <a:uFillTx/>
                <a:latin typeface="Segoe"/>
                <a:ea typeface="+mn-ea"/>
                <a:cs typeface="Arial"/>
              </a:rPr>
              <a:t>Acesso ao campus digital em qualquer lugar com uma única identidade</a:t>
            </a:r>
            <a:endParaRPr kumimoji="0" lang="pt-BR" sz="3100" b="1" i="0" u="none" strike="noStrike" kern="1200" cap="none" spc="-100" normalizeH="0" baseline="0" noProof="0" dirty="0">
              <a:ln>
                <a:noFill/>
              </a:ln>
              <a:solidFill>
                <a:srgbClr val="0084B4"/>
              </a:solidFill>
              <a:effectLst/>
              <a:uLnTx/>
              <a:uFillTx/>
              <a:latin typeface="Segoe"/>
              <a:ea typeface="+mn-ea"/>
              <a:cs typeface="Arial"/>
            </a:endParaRPr>
          </a:p>
        </p:txBody>
      </p:sp>
      <p:grpSp>
        <p:nvGrpSpPr>
          <p:cNvPr id="73" name="Group 42"/>
          <p:cNvGrpSpPr/>
          <p:nvPr/>
        </p:nvGrpSpPr>
        <p:grpSpPr>
          <a:xfrm>
            <a:off x="4502732" y="2640836"/>
            <a:ext cx="2777652" cy="3892424"/>
            <a:chOff x="4502732" y="2640836"/>
            <a:chExt cx="2777652" cy="3892424"/>
          </a:xfrm>
        </p:grpSpPr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4615137" y="2672423"/>
              <a:ext cx="2665247" cy="3860837"/>
            </a:xfrm>
            <a:custGeom>
              <a:avLst/>
              <a:gdLst/>
              <a:ahLst/>
              <a:cxnLst>
                <a:cxn ang="0">
                  <a:pos x="464" y="3416"/>
                </a:cxn>
                <a:cxn ang="0">
                  <a:pos x="634" y="3376"/>
                </a:cxn>
                <a:cxn ang="0">
                  <a:pos x="800" y="3322"/>
                </a:cxn>
                <a:cxn ang="0">
                  <a:pos x="960" y="3254"/>
                </a:cxn>
                <a:cxn ang="0">
                  <a:pos x="1116" y="3172"/>
                </a:cxn>
                <a:cxn ang="0">
                  <a:pos x="1262" y="3078"/>
                </a:cxn>
                <a:cxn ang="0">
                  <a:pos x="1402" y="2970"/>
                </a:cxn>
                <a:cxn ang="0">
                  <a:pos x="1536" y="2850"/>
                </a:cxn>
                <a:cxn ang="0">
                  <a:pos x="1658" y="2718"/>
                </a:cxn>
                <a:cxn ang="0">
                  <a:pos x="1774" y="2574"/>
                </a:cxn>
                <a:cxn ang="0">
                  <a:pos x="1878" y="2420"/>
                </a:cxn>
                <a:cxn ang="0">
                  <a:pos x="1942" y="2310"/>
                </a:cxn>
                <a:cxn ang="0">
                  <a:pos x="2026" y="2144"/>
                </a:cxn>
                <a:cxn ang="0">
                  <a:pos x="2094" y="1972"/>
                </a:cxn>
                <a:cxn ang="0">
                  <a:pos x="2148" y="1798"/>
                </a:cxn>
                <a:cxn ang="0">
                  <a:pos x="2186" y="1622"/>
                </a:cxn>
                <a:cxn ang="0">
                  <a:pos x="2210" y="1446"/>
                </a:cxn>
                <a:cxn ang="0">
                  <a:pos x="2220" y="1268"/>
                </a:cxn>
                <a:cxn ang="0">
                  <a:pos x="2216" y="1092"/>
                </a:cxn>
                <a:cxn ang="0">
                  <a:pos x="2196" y="916"/>
                </a:cxn>
                <a:cxn ang="0">
                  <a:pos x="2164" y="744"/>
                </a:cxn>
                <a:cxn ang="0">
                  <a:pos x="2120" y="574"/>
                </a:cxn>
                <a:cxn ang="0">
                  <a:pos x="2098" y="520"/>
                </a:cxn>
                <a:cxn ang="0">
                  <a:pos x="2014" y="628"/>
                </a:cxn>
                <a:cxn ang="0">
                  <a:pos x="2898" y="394"/>
                </a:cxn>
                <a:cxn ang="0">
                  <a:pos x="2684" y="338"/>
                </a:cxn>
                <a:cxn ang="0">
                  <a:pos x="2666" y="402"/>
                </a:cxn>
                <a:cxn ang="0">
                  <a:pos x="2716" y="618"/>
                </a:cxn>
                <a:cxn ang="0">
                  <a:pos x="2754" y="836"/>
                </a:cxn>
                <a:cxn ang="0">
                  <a:pos x="2776" y="1058"/>
                </a:cxn>
                <a:cxn ang="0">
                  <a:pos x="2782" y="1280"/>
                </a:cxn>
                <a:cxn ang="0">
                  <a:pos x="2772" y="1502"/>
                </a:cxn>
                <a:cxn ang="0">
                  <a:pos x="2744" y="1726"/>
                </a:cxn>
                <a:cxn ang="0">
                  <a:pos x="2698" y="1946"/>
                </a:cxn>
                <a:cxn ang="0">
                  <a:pos x="2634" y="2164"/>
                </a:cxn>
                <a:cxn ang="0">
                  <a:pos x="2552" y="2378"/>
                </a:cxn>
                <a:cxn ang="0">
                  <a:pos x="2448" y="2588"/>
                </a:cxn>
                <a:cxn ang="0">
                  <a:pos x="2366" y="2726"/>
                </a:cxn>
                <a:cxn ang="0">
                  <a:pos x="2234" y="2920"/>
                </a:cxn>
                <a:cxn ang="0">
                  <a:pos x="2088" y="3100"/>
                </a:cxn>
                <a:cxn ang="0">
                  <a:pos x="1932" y="3266"/>
                </a:cxn>
                <a:cxn ang="0">
                  <a:pos x="1764" y="3416"/>
                </a:cxn>
                <a:cxn ang="0">
                  <a:pos x="1586" y="3550"/>
                </a:cxn>
                <a:cxn ang="0">
                  <a:pos x="1398" y="3668"/>
                </a:cxn>
                <a:cxn ang="0">
                  <a:pos x="1204" y="3772"/>
                </a:cxn>
                <a:cxn ang="0">
                  <a:pos x="1000" y="3858"/>
                </a:cxn>
                <a:cxn ang="0">
                  <a:pos x="792" y="3928"/>
                </a:cxn>
                <a:cxn ang="0">
                  <a:pos x="576" y="3980"/>
                </a:cxn>
                <a:cxn ang="0">
                  <a:pos x="512" y="4002"/>
                </a:cxn>
                <a:cxn ang="0">
                  <a:pos x="688" y="4198"/>
                </a:cxn>
                <a:cxn ang="0">
                  <a:pos x="522" y="3186"/>
                </a:cxn>
                <a:cxn ang="0">
                  <a:pos x="408" y="3416"/>
                </a:cxn>
                <a:cxn ang="0">
                  <a:pos x="406" y="3426"/>
                </a:cxn>
              </a:cxnLst>
              <a:rect l="0" t="0" r="r" b="b"/>
              <a:pathLst>
                <a:path w="2898" h="4198">
                  <a:moveTo>
                    <a:pt x="406" y="3426"/>
                  </a:moveTo>
                  <a:lnTo>
                    <a:pt x="406" y="3426"/>
                  </a:lnTo>
                  <a:lnTo>
                    <a:pt x="464" y="3416"/>
                  </a:lnTo>
                  <a:lnTo>
                    <a:pt x="522" y="3404"/>
                  </a:lnTo>
                  <a:lnTo>
                    <a:pt x="578" y="3392"/>
                  </a:lnTo>
                  <a:lnTo>
                    <a:pt x="634" y="3376"/>
                  </a:lnTo>
                  <a:lnTo>
                    <a:pt x="690" y="3360"/>
                  </a:lnTo>
                  <a:lnTo>
                    <a:pt x="746" y="3342"/>
                  </a:lnTo>
                  <a:lnTo>
                    <a:pt x="800" y="3322"/>
                  </a:lnTo>
                  <a:lnTo>
                    <a:pt x="854" y="3302"/>
                  </a:lnTo>
                  <a:lnTo>
                    <a:pt x="908" y="3278"/>
                  </a:lnTo>
                  <a:lnTo>
                    <a:pt x="960" y="3254"/>
                  </a:lnTo>
                  <a:lnTo>
                    <a:pt x="1012" y="3228"/>
                  </a:lnTo>
                  <a:lnTo>
                    <a:pt x="1064" y="3202"/>
                  </a:lnTo>
                  <a:lnTo>
                    <a:pt x="1116" y="3172"/>
                  </a:lnTo>
                  <a:lnTo>
                    <a:pt x="1166" y="3142"/>
                  </a:lnTo>
                  <a:lnTo>
                    <a:pt x="1214" y="3110"/>
                  </a:lnTo>
                  <a:lnTo>
                    <a:pt x="1262" y="3078"/>
                  </a:lnTo>
                  <a:lnTo>
                    <a:pt x="1310" y="3044"/>
                  </a:lnTo>
                  <a:lnTo>
                    <a:pt x="1356" y="3008"/>
                  </a:lnTo>
                  <a:lnTo>
                    <a:pt x="1402" y="2970"/>
                  </a:lnTo>
                  <a:lnTo>
                    <a:pt x="1448" y="2932"/>
                  </a:lnTo>
                  <a:lnTo>
                    <a:pt x="1492" y="2892"/>
                  </a:lnTo>
                  <a:lnTo>
                    <a:pt x="1536" y="2850"/>
                  </a:lnTo>
                  <a:lnTo>
                    <a:pt x="1578" y="2808"/>
                  </a:lnTo>
                  <a:lnTo>
                    <a:pt x="1618" y="2764"/>
                  </a:lnTo>
                  <a:lnTo>
                    <a:pt x="1658" y="2718"/>
                  </a:lnTo>
                  <a:lnTo>
                    <a:pt x="1698" y="2672"/>
                  </a:lnTo>
                  <a:lnTo>
                    <a:pt x="1736" y="2624"/>
                  </a:lnTo>
                  <a:lnTo>
                    <a:pt x="1774" y="2574"/>
                  </a:lnTo>
                  <a:lnTo>
                    <a:pt x="1810" y="2524"/>
                  </a:lnTo>
                  <a:lnTo>
                    <a:pt x="1844" y="2472"/>
                  </a:lnTo>
                  <a:lnTo>
                    <a:pt x="1878" y="2420"/>
                  </a:lnTo>
                  <a:lnTo>
                    <a:pt x="1912" y="2366"/>
                  </a:lnTo>
                  <a:lnTo>
                    <a:pt x="1912" y="2366"/>
                  </a:lnTo>
                  <a:lnTo>
                    <a:pt x="1942" y="2310"/>
                  </a:lnTo>
                  <a:lnTo>
                    <a:pt x="1972" y="2256"/>
                  </a:lnTo>
                  <a:lnTo>
                    <a:pt x="2000" y="2200"/>
                  </a:lnTo>
                  <a:lnTo>
                    <a:pt x="2026" y="2144"/>
                  </a:lnTo>
                  <a:lnTo>
                    <a:pt x="2050" y="2086"/>
                  </a:lnTo>
                  <a:lnTo>
                    <a:pt x="2074" y="2030"/>
                  </a:lnTo>
                  <a:lnTo>
                    <a:pt x="2094" y="1972"/>
                  </a:lnTo>
                  <a:lnTo>
                    <a:pt x="2114" y="1914"/>
                  </a:lnTo>
                  <a:lnTo>
                    <a:pt x="2132" y="1856"/>
                  </a:lnTo>
                  <a:lnTo>
                    <a:pt x="2148" y="1798"/>
                  </a:lnTo>
                  <a:lnTo>
                    <a:pt x="2162" y="1740"/>
                  </a:lnTo>
                  <a:lnTo>
                    <a:pt x="2176" y="1682"/>
                  </a:lnTo>
                  <a:lnTo>
                    <a:pt x="2186" y="1622"/>
                  </a:lnTo>
                  <a:lnTo>
                    <a:pt x="2196" y="1564"/>
                  </a:lnTo>
                  <a:lnTo>
                    <a:pt x="2204" y="1506"/>
                  </a:lnTo>
                  <a:lnTo>
                    <a:pt x="2210" y="1446"/>
                  </a:lnTo>
                  <a:lnTo>
                    <a:pt x="2216" y="1386"/>
                  </a:lnTo>
                  <a:lnTo>
                    <a:pt x="2218" y="1328"/>
                  </a:lnTo>
                  <a:lnTo>
                    <a:pt x="2220" y="1268"/>
                  </a:lnTo>
                  <a:lnTo>
                    <a:pt x="2220" y="1210"/>
                  </a:lnTo>
                  <a:lnTo>
                    <a:pt x="2218" y="1150"/>
                  </a:lnTo>
                  <a:lnTo>
                    <a:pt x="2216" y="1092"/>
                  </a:lnTo>
                  <a:lnTo>
                    <a:pt x="2210" y="1034"/>
                  </a:lnTo>
                  <a:lnTo>
                    <a:pt x="2204" y="976"/>
                  </a:lnTo>
                  <a:lnTo>
                    <a:pt x="2196" y="916"/>
                  </a:lnTo>
                  <a:lnTo>
                    <a:pt x="2188" y="860"/>
                  </a:lnTo>
                  <a:lnTo>
                    <a:pt x="2176" y="802"/>
                  </a:lnTo>
                  <a:lnTo>
                    <a:pt x="2164" y="744"/>
                  </a:lnTo>
                  <a:lnTo>
                    <a:pt x="2150" y="688"/>
                  </a:lnTo>
                  <a:lnTo>
                    <a:pt x="2136" y="630"/>
                  </a:lnTo>
                  <a:lnTo>
                    <a:pt x="2120" y="574"/>
                  </a:lnTo>
                  <a:lnTo>
                    <a:pt x="2100" y="518"/>
                  </a:lnTo>
                  <a:lnTo>
                    <a:pt x="2100" y="518"/>
                  </a:lnTo>
                  <a:lnTo>
                    <a:pt x="2098" y="520"/>
                  </a:lnTo>
                  <a:lnTo>
                    <a:pt x="2092" y="528"/>
                  </a:lnTo>
                  <a:lnTo>
                    <a:pt x="2072" y="552"/>
                  </a:lnTo>
                  <a:lnTo>
                    <a:pt x="2014" y="628"/>
                  </a:lnTo>
                  <a:lnTo>
                    <a:pt x="1930" y="742"/>
                  </a:lnTo>
                  <a:lnTo>
                    <a:pt x="2178" y="0"/>
                  </a:lnTo>
                  <a:lnTo>
                    <a:pt x="2898" y="394"/>
                  </a:lnTo>
                  <a:lnTo>
                    <a:pt x="2898" y="394"/>
                  </a:lnTo>
                  <a:lnTo>
                    <a:pt x="2770" y="360"/>
                  </a:lnTo>
                  <a:lnTo>
                    <a:pt x="2684" y="338"/>
                  </a:lnTo>
                  <a:lnTo>
                    <a:pt x="2646" y="330"/>
                  </a:lnTo>
                  <a:lnTo>
                    <a:pt x="2646" y="330"/>
                  </a:lnTo>
                  <a:lnTo>
                    <a:pt x="2666" y="402"/>
                  </a:lnTo>
                  <a:lnTo>
                    <a:pt x="2684" y="472"/>
                  </a:lnTo>
                  <a:lnTo>
                    <a:pt x="2700" y="544"/>
                  </a:lnTo>
                  <a:lnTo>
                    <a:pt x="2716" y="618"/>
                  </a:lnTo>
                  <a:lnTo>
                    <a:pt x="2730" y="690"/>
                  </a:lnTo>
                  <a:lnTo>
                    <a:pt x="2742" y="764"/>
                  </a:lnTo>
                  <a:lnTo>
                    <a:pt x="2754" y="836"/>
                  </a:lnTo>
                  <a:lnTo>
                    <a:pt x="2762" y="910"/>
                  </a:lnTo>
                  <a:lnTo>
                    <a:pt x="2770" y="984"/>
                  </a:lnTo>
                  <a:lnTo>
                    <a:pt x="2776" y="1058"/>
                  </a:lnTo>
                  <a:lnTo>
                    <a:pt x="2778" y="1132"/>
                  </a:lnTo>
                  <a:lnTo>
                    <a:pt x="2782" y="1206"/>
                  </a:lnTo>
                  <a:lnTo>
                    <a:pt x="2782" y="1280"/>
                  </a:lnTo>
                  <a:lnTo>
                    <a:pt x="2780" y="1354"/>
                  </a:lnTo>
                  <a:lnTo>
                    <a:pt x="2776" y="1428"/>
                  </a:lnTo>
                  <a:lnTo>
                    <a:pt x="2772" y="1502"/>
                  </a:lnTo>
                  <a:lnTo>
                    <a:pt x="2764" y="1578"/>
                  </a:lnTo>
                  <a:lnTo>
                    <a:pt x="2756" y="1652"/>
                  </a:lnTo>
                  <a:lnTo>
                    <a:pt x="2744" y="1726"/>
                  </a:lnTo>
                  <a:lnTo>
                    <a:pt x="2730" y="1798"/>
                  </a:lnTo>
                  <a:lnTo>
                    <a:pt x="2716" y="1872"/>
                  </a:lnTo>
                  <a:lnTo>
                    <a:pt x="2698" y="1946"/>
                  </a:lnTo>
                  <a:lnTo>
                    <a:pt x="2680" y="2018"/>
                  </a:lnTo>
                  <a:lnTo>
                    <a:pt x="2658" y="2092"/>
                  </a:lnTo>
                  <a:lnTo>
                    <a:pt x="2634" y="2164"/>
                  </a:lnTo>
                  <a:lnTo>
                    <a:pt x="2610" y="2236"/>
                  </a:lnTo>
                  <a:lnTo>
                    <a:pt x="2582" y="2308"/>
                  </a:lnTo>
                  <a:lnTo>
                    <a:pt x="2552" y="2378"/>
                  </a:lnTo>
                  <a:lnTo>
                    <a:pt x="2518" y="2450"/>
                  </a:lnTo>
                  <a:lnTo>
                    <a:pt x="2484" y="2520"/>
                  </a:lnTo>
                  <a:lnTo>
                    <a:pt x="2448" y="2588"/>
                  </a:lnTo>
                  <a:lnTo>
                    <a:pt x="2408" y="2658"/>
                  </a:lnTo>
                  <a:lnTo>
                    <a:pt x="2408" y="2658"/>
                  </a:lnTo>
                  <a:lnTo>
                    <a:pt x="2366" y="2726"/>
                  </a:lnTo>
                  <a:lnTo>
                    <a:pt x="2324" y="2792"/>
                  </a:lnTo>
                  <a:lnTo>
                    <a:pt x="2280" y="2858"/>
                  </a:lnTo>
                  <a:lnTo>
                    <a:pt x="2234" y="2920"/>
                  </a:lnTo>
                  <a:lnTo>
                    <a:pt x="2186" y="2982"/>
                  </a:lnTo>
                  <a:lnTo>
                    <a:pt x="2138" y="3042"/>
                  </a:lnTo>
                  <a:lnTo>
                    <a:pt x="2088" y="3100"/>
                  </a:lnTo>
                  <a:lnTo>
                    <a:pt x="2038" y="3158"/>
                  </a:lnTo>
                  <a:lnTo>
                    <a:pt x="1984" y="3212"/>
                  </a:lnTo>
                  <a:lnTo>
                    <a:pt x="1932" y="3266"/>
                  </a:lnTo>
                  <a:lnTo>
                    <a:pt x="1876" y="3318"/>
                  </a:lnTo>
                  <a:lnTo>
                    <a:pt x="1820" y="3368"/>
                  </a:lnTo>
                  <a:lnTo>
                    <a:pt x="1764" y="3416"/>
                  </a:lnTo>
                  <a:lnTo>
                    <a:pt x="1704" y="3462"/>
                  </a:lnTo>
                  <a:lnTo>
                    <a:pt x="1646" y="3506"/>
                  </a:lnTo>
                  <a:lnTo>
                    <a:pt x="1586" y="3550"/>
                  </a:lnTo>
                  <a:lnTo>
                    <a:pt x="1524" y="3592"/>
                  </a:lnTo>
                  <a:lnTo>
                    <a:pt x="1462" y="3630"/>
                  </a:lnTo>
                  <a:lnTo>
                    <a:pt x="1398" y="3668"/>
                  </a:lnTo>
                  <a:lnTo>
                    <a:pt x="1334" y="3704"/>
                  </a:lnTo>
                  <a:lnTo>
                    <a:pt x="1268" y="3738"/>
                  </a:lnTo>
                  <a:lnTo>
                    <a:pt x="1204" y="3772"/>
                  </a:lnTo>
                  <a:lnTo>
                    <a:pt x="1136" y="3802"/>
                  </a:lnTo>
                  <a:lnTo>
                    <a:pt x="1068" y="3830"/>
                  </a:lnTo>
                  <a:lnTo>
                    <a:pt x="1000" y="3858"/>
                  </a:lnTo>
                  <a:lnTo>
                    <a:pt x="932" y="3882"/>
                  </a:lnTo>
                  <a:lnTo>
                    <a:pt x="862" y="3906"/>
                  </a:lnTo>
                  <a:lnTo>
                    <a:pt x="792" y="3928"/>
                  </a:lnTo>
                  <a:lnTo>
                    <a:pt x="720" y="3946"/>
                  </a:lnTo>
                  <a:lnTo>
                    <a:pt x="648" y="3964"/>
                  </a:lnTo>
                  <a:lnTo>
                    <a:pt x="576" y="3980"/>
                  </a:lnTo>
                  <a:lnTo>
                    <a:pt x="504" y="3994"/>
                  </a:lnTo>
                  <a:lnTo>
                    <a:pt x="504" y="3994"/>
                  </a:lnTo>
                  <a:lnTo>
                    <a:pt x="512" y="4002"/>
                  </a:lnTo>
                  <a:lnTo>
                    <a:pt x="534" y="4026"/>
                  </a:lnTo>
                  <a:lnTo>
                    <a:pt x="598" y="4096"/>
                  </a:lnTo>
                  <a:lnTo>
                    <a:pt x="688" y="4198"/>
                  </a:lnTo>
                  <a:lnTo>
                    <a:pt x="0" y="3760"/>
                  </a:lnTo>
                  <a:lnTo>
                    <a:pt x="522" y="3186"/>
                  </a:lnTo>
                  <a:lnTo>
                    <a:pt x="522" y="3186"/>
                  </a:lnTo>
                  <a:lnTo>
                    <a:pt x="460" y="3306"/>
                  </a:lnTo>
                  <a:lnTo>
                    <a:pt x="420" y="3388"/>
                  </a:lnTo>
                  <a:lnTo>
                    <a:pt x="408" y="3416"/>
                  </a:lnTo>
                  <a:lnTo>
                    <a:pt x="406" y="3424"/>
                  </a:lnTo>
                  <a:lnTo>
                    <a:pt x="406" y="3426"/>
                  </a:lnTo>
                  <a:lnTo>
                    <a:pt x="406" y="342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75" name="TextBox 7"/>
            <p:cNvSpPr txBox="1"/>
            <p:nvPr/>
          </p:nvSpPr>
          <p:spPr>
            <a:xfrm rot="6976560">
              <a:off x="3935341" y="3208227"/>
              <a:ext cx="3405352" cy="227057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175723"/>
                </a:avLst>
              </a:prstTxWarp>
              <a:spAutoFit/>
            </a:bodyPr>
            <a:lstStyle/>
            <a:p>
              <a:pPr algn="ctr" defTabSz="914400">
                <a:buNone/>
              </a:pPr>
              <a:r>
                <a:rPr lang="pt-BR" sz="1800" b="1" i="0" dirty="0" smtClean="0">
                  <a:solidFill>
                    <a:srgbClr val="1A4FB1">
                      <a:tint val="3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Light"/>
                  <a:ea typeface="+mn-ea"/>
                  <a:cs typeface="Arial"/>
                </a:rPr>
                <a:t>Móvel</a:t>
              </a:r>
              <a:endParaRPr lang="pt-BR" sz="1800" b="1" i="0" dirty="0">
                <a:solidFill>
                  <a:srgbClr val="1A4FB1">
                    <a:tint val="3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Light"/>
                <a:ea typeface="+mn-ea"/>
                <a:cs typeface="Arial"/>
              </a:endParaRPr>
            </a:p>
          </p:txBody>
        </p:sp>
        <p:grpSp>
          <p:nvGrpSpPr>
            <p:cNvPr id="76" name="Group 37"/>
            <p:cNvGrpSpPr/>
            <p:nvPr/>
          </p:nvGrpSpPr>
          <p:grpSpPr>
            <a:xfrm>
              <a:off x="4941136" y="3689969"/>
              <a:ext cx="1441221" cy="1537485"/>
              <a:chOff x="4263652" y="3293032"/>
              <a:chExt cx="1972197" cy="2103927"/>
            </a:xfrm>
          </p:grpSpPr>
          <p:pic>
            <p:nvPicPr>
              <p:cNvPr id="77" name="Picture 10" descr="http://ak.buy.com/db_assets/prod_lrg_images/479/210609479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5727" t="4953" r="24685" b="2276"/>
              <a:stretch>
                <a:fillRect/>
              </a:stretch>
            </p:blipFill>
            <p:spPr bwMode="auto">
              <a:xfrm>
                <a:off x="4263652" y="3309215"/>
                <a:ext cx="990507" cy="1853078"/>
              </a:xfrm>
              <a:prstGeom prst="roundRect">
                <a:avLst>
                  <a:gd name="adj" fmla="val 9814"/>
                </a:avLst>
              </a:prstGeom>
              <a:noFill/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78" name="Picture 4" descr="Visual voicemail on iPhone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5515" t="2694" r="6401" b="15796"/>
              <a:stretch>
                <a:fillRect/>
              </a:stretch>
            </p:blipFill>
            <p:spPr bwMode="auto">
              <a:xfrm>
                <a:off x="4668254" y="3519607"/>
                <a:ext cx="946768" cy="1877352"/>
              </a:xfrm>
              <a:prstGeom prst="roundRect">
                <a:avLst>
                  <a:gd name="adj" fmla="val 9814"/>
                </a:avLst>
              </a:prstGeom>
              <a:noFill/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79" name="Content Placeholder 3" descr="pc_capture14.png"/>
              <p:cNvPicPr>
                <a:picLocks noChangeAspect="1"/>
              </p:cNvPicPr>
              <p:nvPr/>
            </p:nvPicPr>
            <p:blipFill>
              <a:blip r:embed="rId9" cstate="print"/>
              <a:srcRect l="4263" t="1992" r="8332" b="4547"/>
              <a:stretch>
                <a:fillRect/>
              </a:stretch>
            </p:blipFill>
            <p:spPr>
              <a:xfrm>
                <a:off x="5315427" y="3293032"/>
                <a:ext cx="920422" cy="1772156"/>
              </a:xfrm>
              <a:prstGeom prst="roundRect">
                <a:avLst>
                  <a:gd name="adj" fmla="val 9814"/>
                </a:avLst>
              </a:prstGeom>
              <a:noFill/>
              <a:effectLst>
                <a:reflection blurRad="6350" stA="52000" endA="300" endPos="35000" dir="5400000" sy="-100000" algn="bl" rotWithShape="0"/>
              </a:effectLst>
            </p:spPr>
          </p:pic>
        </p:grpSp>
      </p:grpSp>
      <p:grpSp>
        <p:nvGrpSpPr>
          <p:cNvPr id="80" name="Group 79"/>
          <p:cNvGrpSpPr/>
          <p:nvPr/>
        </p:nvGrpSpPr>
        <p:grpSpPr>
          <a:xfrm>
            <a:off x="1695724" y="2604044"/>
            <a:ext cx="2845483" cy="3929216"/>
            <a:chOff x="1695724" y="2604044"/>
            <a:chExt cx="2845483" cy="3929216"/>
          </a:xfrm>
        </p:grpSpPr>
        <p:grpSp>
          <p:nvGrpSpPr>
            <p:cNvPr id="81" name="Group 43"/>
            <p:cNvGrpSpPr/>
            <p:nvPr/>
          </p:nvGrpSpPr>
          <p:grpSpPr>
            <a:xfrm>
              <a:off x="1695724" y="2604044"/>
              <a:ext cx="2845483" cy="3929216"/>
              <a:chOff x="1695724" y="2604044"/>
              <a:chExt cx="2845483" cy="3929216"/>
            </a:xfrm>
          </p:grpSpPr>
          <p:sp>
            <p:nvSpPr>
              <p:cNvPr id="83" name="Freeform 44"/>
              <p:cNvSpPr>
                <a:spLocks/>
              </p:cNvSpPr>
              <p:nvPr/>
            </p:nvSpPr>
            <p:spPr bwMode="auto">
              <a:xfrm>
                <a:off x="1695724" y="2672422"/>
                <a:ext cx="2665247" cy="3860838"/>
              </a:xfrm>
              <a:custGeom>
                <a:avLst/>
                <a:gdLst/>
                <a:ahLst/>
                <a:cxnLst>
                  <a:cxn ang="0">
                    <a:pos x="2434" y="3416"/>
                  </a:cxn>
                  <a:cxn ang="0">
                    <a:pos x="2264" y="3376"/>
                  </a:cxn>
                  <a:cxn ang="0">
                    <a:pos x="2098" y="3322"/>
                  </a:cxn>
                  <a:cxn ang="0">
                    <a:pos x="1938" y="3254"/>
                  </a:cxn>
                  <a:cxn ang="0">
                    <a:pos x="1784" y="3172"/>
                  </a:cxn>
                  <a:cxn ang="0">
                    <a:pos x="1636" y="3078"/>
                  </a:cxn>
                  <a:cxn ang="0">
                    <a:pos x="1496" y="2970"/>
                  </a:cxn>
                  <a:cxn ang="0">
                    <a:pos x="1364" y="2850"/>
                  </a:cxn>
                  <a:cxn ang="0">
                    <a:pos x="1240" y="2718"/>
                  </a:cxn>
                  <a:cxn ang="0">
                    <a:pos x="1124" y="2574"/>
                  </a:cxn>
                  <a:cxn ang="0">
                    <a:pos x="1020" y="2420"/>
                  </a:cxn>
                  <a:cxn ang="0">
                    <a:pos x="956" y="2310"/>
                  </a:cxn>
                  <a:cxn ang="0">
                    <a:pos x="872" y="2144"/>
                  </a:cxn>
                  <a:cxn ang="0">
                    <a:pos x="804" y="1972"/>
                  </a:cxn>
                  <a:cxn ang="0">
                    <a:pos x="750" y="1798"/>
                  </a:cxn>
                  <a:cxn ang="0">
                    <a:pos x="712" y="1622"/>
                  </a:cxn>
                  <a:cxn ang="0">
                    <a:pos x="688" y="1446"/>
                  </a:cxn>
                  <a:cxn ang="0">
                    <a:pos x="678" y="1268"/>
                  </a:cxn>
                  <a:cxn ang="0">
                    <a:pos x="684" y="1092"/>
                  </a:cxn>
                  <a:cxn ang="0">
                    <a:pos x="702" y="916"/>
                  </a:cxn>
                  <a:cxn ang="0">
                    <a:pos x="734" y="744"/>
                  </a:cxn>
                  <a:cxn ang="0">
                    <a:pos x="780" y="574"/>
                  </a:cxn>
                  <a:cxn ang="0">
                    <a:pos x="800" y="520"/>
                  </a:cxn>
                  <a:cxn ang="0">
                    <a:pos x="886" y="628"/>
                  </a:cxn>
                  <a:cxn ang="0">
                    <a:pos x="0" y="394"/>
                  </a:cxn>
                  <a:cxn ang="0">
                    <a:pos x="214" y="338"/>
                  </a:cxn>
                  <a:cxn ang="0">
                    <a:pos x="234" y="402"/>
                  </a:cxn>
                  <a:cxn ang="0">
                    <a:pos x="182" y="618"/>
                  </a:cxn>
                  <a:cxn ang="0">
                    <a:pos x="146" y="836"/>
                  </a:cxn>
                  <a:cxn ang="0">
                    <a:pos x="124" y="1058"/>
                  </a:cxn>
                  <a:cxn ang="0">
                    <a:pos x="118" y="1280"/>
                  </a:cxn>
                  <a:cxn ang="0">
                    <a:pos x="128" y="1502"/>
                  </a:cxn>
                  <a:cxn ang="0">
                    <a:pos x="154" y="1726"/>
                  </a:cxn>
                  <a:cxn ang="0">
                    <a:pos x="200" y="1946"/>
                  </a:cxn>
                  <a:cxn ang="0">
                    <a:pos x="264" y="2164"/>
                  </a:cxn>
                  <a:cxn ang="0">
                    <a:pos x="348" y="2378"/>
                  </a:cxn>
                  <a:cxn ang="0">
                    <a:pos x="452" y="2588"/>
                  </a:cxn>
                  <a:cxn ang="0">
                    <a:pos x="532" y="2726"/>
                  </a:cxn>
                  <a:cxn ang="0">
                    <a:pos x="664" y="2920"/>
                  </a:cxn>
                  <a:cxn ang="0">
                    <a:pos x="810" y="3100"/>
                  </a:cxn>
                  <a:cxn ang="0">
                    <a:pos x="968" y="3266"/>
                  </a:cxn>
                  <a:cxn ang="0">
                    <a:pos x="1136" y="3416"/>
                  </a:cxn>
                  <a:cxn ang="0">
                    <a:pos x="1314" y="3550"/>
                  </a:cxn>
                  <a:cxn ang="0">
                    <a:pos x="1500" y="3668"/>
                  </a:cxn>
                  <a:cxn ang="0">
                    <a:pos x="1696" y="3772"/>
                  </a:cxn>
                  <a:cxn ang="0">
                    <a:pos x="1898" y="3858"/>
                  </a:cxn>
                  <a:cxn ang="0">
                    <a:pos x="2108" y="3928"/>
                  </a:cxn>
                  <a:cxn ang="0">
                    <a:pos x="2322" y="3980"/>
                  </a:cxn>
                  <a:cxn ang="0">
                    <a:pos x="2386" y="4002"/>
                  </a:cxn>
                  <a:cxn ang="0">
                    <a:pos x="2210" y="4198"/>
                  </a:cxn>
                  <a:cxn ang="0">
                    <a:pos x="2378" y="3186"/>
                  </a:cxn>
                  <a:cxn ang="0">
                    <a:pos x="2490" y="3416"/>
                  </a:cxn>
                  <a:cxn ang="0">
                    <a:pos x="2492" y="3426"/>
                  </a:cxn>
                </a:cxnLst>
                <a:rect l="0" t="0" r="r" b="b"/>
                <a:pathLst>
                  <a:path w="2898" h="4198">
                    <a:moveTo>
                      <a:pt x="2492" y="3426"/>
                    </a:moveTo>
                    <a:lnTo>
                      <a:pt x="2492" y="3426"/>
                    </a:lnTo>
                    <a:lnTo>
                      <a:pt x="2434" y="3416"/>
                    </a:lnTo>
                    <a:lnTo>
                      <a:pt x="2378" y="3404"/>
                    </a:lnTo>
                    <a:lnTo>
                      <a:pt x="2320" y="3392"/>
                    </a:lnTo>
                    <a:lnTo>
                      <a:pt x="2264" y="3376"/>
                    </a:lnTo>
                    <a:lnTo>
                      <a:pt x="2208" y="3360"/>
                    </a:lnTo>
                    <a:lnTo>
                      <a:pt x="2152" y="3342"/>
                    </a:lnTo>
                    <a:lnTo>
                      <a:pt x="2098" y="3322"/>
                    </a:lnTo>
                    <a:lnTo>
                      <a:pt x="2044" y="3302"/>
                    </a:lnTo>
                    <a:lnTo>
                      <a:pt x="1990" y="3278"/>
                    </a:lnTo>
                    <a:lnTo>
                      <a:pt x="1938" y="3254"/>
                    </a:lnTo>
                    <a:lnTo>
                      <a:pt x="1886" y="3228"/>
                    </a:lnTo>
                    <a:lnTo>
                      <a:pt x="1834" y="3202"/>
                    </a:lnTo>
                    <a:lnTo>
                      <a:pt x="1784" y="3172"/>
                    </a:lnTo>
                    <a:lnTo>
                      <a:pt x="1734" y="3142"/>
                    </a:lnTo>
                    <a:lnTo>
                      <a:pt x="1684" y="3110"/>
                    </a:lnTo>
                    <a:lnTo>
                      <a:pt x="1636" y="3078"/>
                    </a:lnTo>
                    <a:lnTo>
                      <a:pt x="1588" y="3044"/>
                    </a:lnTo>
                    <a:lnTo>
                      <a:pt x="1542" y="3008"/>
                    </a:lnTo>
                    <a:lnTo>
                      <a:pt x="1496" y="2970"/>
                    </a:lnTo>
                    <a:lnTo>
                      <a:pt x="1450" y="2932"/>
                    </a:lnTo>
                    <a:lnTo>
                      <a:pt x="1406" y="2892"/>
                    </a:lnTo>
                    <a:lnTo>
                      <a:pt x="1364" y="2850"/>
                    </a:lnTo>
                    <a:lnTo>
                      <a:pt x="1322" y="2808"/>
                    </a:lnTo>
                    <a:lnTo>
                      <a:pt x="1280" y="2764"/>
                    </a:lnTo>
                    <a:lnTo>
                      <a:pt x="1240" y="2718"/>
                    </a:lnTo>
                    <a:lnTo>
                      <a:pt x="1200" y="2672"/>
                    </a:lnTo>
                    <a:lnTo>
                      <a:pt x="1162" y="2624"/>
                    </a:lnTo>
                    <a:lnTo>
                      <a:pt x="1124" y="2574"/>
                    </a:lnTo>
                    <a:lnTo>
                      <a:pt x="1088" y="2524"/>
                    </a:lnTo>
                    <a:lnTo>
                      <a:pt x="1054" y="2472"/>
                    </a:lnTo>
                    <a:lnTo>
                      <a:pt x="1020" y="2420"/>
                    </a:lnTo>
                    <a:lnTo>
                      <a:pt x="986" y="2366"/>
                    </a:lnTo>
                    <a:lnTo>
                      <a:pt x="986" y="2366"/>
                    </a:lnTo>
                    <a:lnTo>
                      <a:pt x="956" y="2310"/>
                    </a:lnTo>
                    <a:lnTo>
                      <a:pt x="926" y="2256"/>
                    </a:lnTo>
                    <a:lnTo>
                      <a:pt x="898" y="2200"/>
                    </a:lnTo>
                    <a:lnTo>
                      <a:pt x="872" y="2144"/>
                    </a:lnTo>
                    <a:lnTo>
                      <a:pt x="848" y="2086"/>
                    </a:lnTo>
                    <a:lnTo>
                      <a:pt x="824" y="2030"/>
                    </a:lnTo>
                    <a:lnTo>
                      <a:pt x="804" y="1972"/>
                    </a:lnTo>
                    <a:lnTo>
                      <a:pt x="784" y="1914"/>
                    </a:lnTo>
                    <a:lnTo>
                      <a:pt x="766" y="1856"/>
                    </a:lnTo>
                    <a:lnTo>
                      <a:pt x="750" y="1798"/>
                    </a:lnTo>
                    <a:lnTo>
                      <a:pt x="736" y="1740"/>
                    </a:lnTo>
                    <a:lnTo>
                      <a:pt x="724" y="1682"/>
                    </a:lnTo>
                    <a:lnTo>
                      <a:pt x="712" y="1622"/>
                    </a:lnTo>
                    <a:lnTo>
                      <a:pt x="702" y="1564"/>
                    </a:lnTo>
                    <a:lnTo>
                      <a:pt x="694" y="1506"/>
                    </a:lnTo>
                    <a:lnTo>
                      <a:pt x="688" y="1446"/>
                    </a:lnTo>
                    <a:lnTo>
                      <a:pt x="684" y="1386"/>
                    </a:lnTo>
                    <a:lnTo>
                      <a:pt x="680" y="1328"/>
                    </a:lnTo>
                    <a:lnTo>
                      <a:pt x="678" y="1268"/>
                    </a:lnTo>
                    <a:lnTo>
                      <a:pt x="678" y="1210"/>
                    </a:lnTo>
                    <a:lnTo>
                      <a:pt x="680" y="1150"/>
                    </a:lnTo>
                    <a:lnTo>
                      <a:pt x="684" y="1092"/>
                    </a:lnTo>
                    <a:lnTo>
                      <a:pt x="688" y="1034"/>
                    </a:lnTo>
                    <a:lnTo>
                      <a:pt x="694" y="976"/>
                    </a:lnTo>
                    <a:lnTo>
                      <a:pt x="702" y="916"/>
                    </a:lnTo>
                    <a:lnTo>
                      <a:pt x="710" y="860"/>
                    </a:lnTo>
                    <a:lnTo>
                      <a:pt x="722" y="802"/>
                    </a:lnTo>
                    <a:lnTo>
                      <a:pt x="734" y="744"/>
                    </a:lnTo>
                    <a:lnTo>
                      <a:pt x="748" y="688"/>
                    </a:lnTo>
                    <a:lnTo>
                      <a:pt x="762" y="630"/>
                    </a:lnTo>
                    <a:lnTo>
                      <a:pt x="780" y="574"/>
                    </a:lnTo>
                    <a:lnTo>
                      <a:pt x="798" y="518"/>
                    </a:lnTo>
                    <a:lnTo>
                      <a:pt x="798" y="518"/>
                    </a:lnTo>
                    <a:lnTo>
                      <a:pt x="800" y="520"/>
                    </a:lnTo>
                    <a:lnTo>
                      <a:pt x="806" y="528"/>
                    </a:lnTo>
                    <a:lnTo>
                      <a:pt x="826" y="552"/>
                    </a:lnTo>
                    <a:lnTo>
                      <a:pt x="886" y="628"/>
                    </a:lnTo>
                    <a:lnTo>
                      <a:pt x="968" y="742"/>
                    </a:lnTo>
                    <a:lnTo>
                      <a:pt x="720" y="0"/>
                    </a:lnTo>
                    <a:lnTo>
                      <a:pt x="0" y="394"/>
                    </a:lnTo>
                    <a:lnTo>
                      <a:pt x="0" y="394"/>
                    </a:lnTo>
                    <a:lnTo>
                      <a:pt x="128" y="360"/>
                    </a:lnTo>
                    <a:lnTo>
                      <a:pt x="214" y="338"/>
                    </a:lnTo>
                    <a:lnTo>
                      <a:pt x="254" y="330"/>
                    </a:lnTo>
                    <a:lnTo>
                      <a:pt x="254" y="330"/>
                    </a:lnTo>
                    <a:lnTo>
                      <a:pt x="234" y="402"/>
                    </a:lnTo>
                    <a:lnTo>
                      <a:pt x="214" y="472"/>
                    </a:lnTo>
                    <a:lnTo>
                      <a:pt x="198" y="544"/>
                    </a:lnTo>
                    <a:lnTo>
                      <a:pt x="182" y="618"/>
                    </a:lnTo>
                    <a:lnTo>
                      <a:pt x="168" y="690"/>
                    </a:lnTo>
                    <a:lnTo>
                      <a:pt x="156" y="764"/>
                    </a:lnTo>
                    <a:lnTo>
                      <a:pt x="146" y="836"/>
                    </a:lnTo>
                    <a:lnTo>
                      <a:pt x="136" y="910"/>
                    </a:lnTo>
                    <a:lnTo>
                      <a:pt x="130" y="984"/>
                    </a:lnTo>
                    <a:lnTo>
                      <a:pt x="124" y="1058"/>
                    </a:lnTo>
                    <a:lnTo>
                      <a:pt x="120" y="1132"/>
                    </a:lnTo>
                    <a:lnTo>
                      <a:pt x="118" y="1206"/>
                    </a:lnTo>
                    <a:lnTo>
                      <a:pt x="118" y="1280"/>
                    </a:lnTo>
                    <a:lnTo>
                      <a:pt x="118" y="1354"/>
                    </a:lnTo>
                    <a:lnTo>
                      <a:pt x="122" y="1428"/>
                    </a:lnTo>
                    <a:lnTo>
                      <a:pt x="128" y="1502"/>
                    </a:lnTo>
                    <a:lnTo>
                      <a:pt x="134" y="1578"/>
                    </a:lnTo>
                    <a:lnTo>
                      <a:pt x="144" y="1652"/>
                    </a:lnTo>
                    <a:lnTo>
                      <a:pt x="154" y="1726"/>
                    </a:lnTo>
                    <a:lnTo>
                      <a:pt x="168" y="1798"/>
                    </a:lnTo>
                    <a:lnTo>
                      <a:pt x="182" y="1872"/>
                    </a:lnTo>
                    <a:lnTo>
                      <a:pt x="200" y="1946"/>
                    </a:lnTo>
                    <a:lnTo>
                      <a:pt x="220" y="2018"/>
                    </a:lnTo>
                    <a:lnTo>
                      <a:pt x="240" y="2092"/>
                    </a:lnTo>
                    <a:lnTo>
                      <a:pt x="264" y="2164"/>
                    </a:lnTo>
                    <a:lnTo>
                      <a:pt x="290" y="2236"/>
                    </a:lnTo>
                    <a:lnTo>
                      <a:pt x="318" y="2308"/>
                    </a:lnTo>
                    <a:lnTo>
                      <a:pt x="348" y="2378"/>
                    </a:lnTo>
                    <a:lnTo>
                      <a:pt x="380" y="2450"/>
                    </a:lnTo>
                    <a:lnTo>
                      <a:pt x="414" y="2520"/>
                    </a:lnTo>
                    <a:lnTo>
                      <a:pt x="452" y="2588"/>
                    </a:lnTo>
                    <a:lnTo>
                      <a:pt x="490" y="2658"/>
                    </a:lnTo>
                    <a:lnTo>
                      <a:pt x="490" y="2658"/>
                    </a:lnTo>
                    <a:lnTo>
                      <a:pt x="532" y="2726"/>
                    </a:lnTo>
                    <a:lnTo>
                      <a:pt x="574" y="2792"/>
                    </a:lnTo>
                    <a:lnTo>
                      <a:pt x="620" y="2858"/>
                    </a:lnTo>
                    <a:lnTo>
                      <a:pt x="664" y="2920"/>
                    </a:lnTo>
                    <a:lnTo>
                      <a:pt x="712" y="2982"/>
                    </a:lnTo>
                    <a:lnTo>
                      <a:pt x="760" y="3042"/>
                    </a:lnTo>
                    <a:lnTo>
                      <a:pt x="810" y="3100"/>
                    </a:lnTo>
                    <a:lnTo>
                      <a:pt x="862" y="3158"/>
                    </a:lnTo>
                    <a:lnTo>
                      <a:pt x="914" y="3212"/>
                    </a:lnTo>
                    <a:lnTo>
                      <a:pt x="968" y="3266"/>
                    </a:lnTo>
                    <a:lnTo>
                      <a:pt x="1022" y="3318"/>
                    </a:lnTo>
                    <a:lnTo>
                      <a:pt x="1078" y="3368"/>
                    </a:lnTo>
                    <a:lnTo>
                      <a:pt x="1136" y="3416"/>
                    </a:lnTo>
                    <a:lnTo>
                      <a:pt x="1194" y="3462"/>
                    </a:lnTo>
                    <a:lnTo>
                      <a:pt x="1252" y="3506"/>
                    </a:lnTo>
                    <a:lnTo>
                      <a:pt x="1314" y="3550"/>
                    </a:lnTo>
                    <a:lnTo>
                      <a:pt x="1374" y="3592"/>
                    </a:lnTo>
                    <a:lnTo>
                      <a:pt x="1438" y="3630"/>
                    </a:lnTo>
                    <a:lnTo>
                      <a:pt x="1500" y="3668"/>
                    </a:lnTo>
                    <a:lnTo>
                      <a:pt x="1564" y="3704"/>
                    </a:lnTo>
                    <a:lnTo>
                      <a:pt x="1630" y="3738"/>
                    </a:lnTo>
                    <a:lnTo>
                      <a:pt x="1696" y="3772"/>
                    </a:lnTo>
                    <a:lnTo>
                      <a:pt x="1762" y="3802"/>
                    </a:lnTo>
                    <a:lnTo>
                      <a:pt x="1830" y="3830"/>
                    </a:lnTo>
                    <a:lnTo>
                      <a:pt x="1898" y="3858"/>
                    </a:lnTo>
                    <a:lnTo>
                      <a:pt x="1968" y="3882"/>
                    </a:lnTo>
                    <a:lnTo>
                      <a:pt x="2038" y="3906"/>
                    </a:lnTo>
                    <a:lnTo>
                      <a:pt x="2108" y="3928"/>
                    </a:lnTo>
                    <a:lnTo>
                      <a:pt x="2178" y="3946"/>
                    </a:lnTo>
                    <a:lnTo>
                      <a:pt x="2250" y="3964"/>
                    </a:lnTo>
                    <a:lnTo>
                      <a:pt x="2322" y="3980"/>
                    </a:lnTo>
                    <a:lnTo>
                      <a:pt x="2396" y="3994"/>
                    </a:lnTo>
                    <a:lnTo>
                      <a:pt x="2396" y="3994"/>
                    </a:lnTo>
                    <a:lnTo>
                      <a:pt x="2386" y="4002"/>
                    </a:lnTo>
                    <a:lnTo>
                      <a:pt x="2364" y="4026"/>
                    </a:lnTo>
                    <a:lnTo>
                      <a:pt x="2300" y="4096"/>
                    </a:lnTo>
                    <a:lnTo>
                      <a:pt x="2210" y="4198"/>
                    </a:lnTo>
                    <a:lnTo>
                      <a:pt x="2898" y="3760"/>
                    </a:lnTo>
                    <a:lnTo>
                      <a:pt x="2378" y="3186"/>
                    </a:lnTo>
                    <a:lnTo>
                      <a:pt x="2378" y="3186"/>
                    </a:lnTo>
                    <a:lnTo>
                      <a:pt x="2438" y="3306"/>
                    </a:lnTo>
                    <a:lnTo>
                      <a:pt x="2478" y="3388"/>
                    </a:lnTo>
                    <a:lnTo>
                      <a:pt x="2490" y="3416"/>
                    </a:lnTo>
                    <a:lnTo>
                      <a:pt x="2492" y="3424"/>
                    </a:lnTo>
                    <a:lnTo>
                      <a:pt x="2492" y="3426"/>
                    </a:lnTo>
                    <a:lnTo>
                      <a:pt x="2492" y="342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84" name="TextBox 8"/>
              <p:cNvSpPr txBox="1"/>
              <p:nvPr/>
            </p:nvSpPr>
            <p:spPr>
              <a:xfrm rot="14452134">
                <a:off x="1703246" y="3171435"/>
                <a:ext cx="3405352" cy="227057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175723"/>
                  </a:avLst>
                </a:prstTxWarp>
                <a:spAutoFit/>
              </a:bodyPr>
              <a:lstStyle/>
              <a:p>
                <a:pPr algn="ctr" defTabSz="914400">
                  <a:buNone/>
                </a:pPr>
                <a:r>
                  <a:rPr lang="pt-BR" sz="1800" b="1" i="0" dirty="0" smtClean="0">
                    <a:solidFill>
                      <a:srgbClr val="1A4FB1">
                        <a:tint val="3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Light"/>
                    <a:ea typeface="+mn-ea"/>
                    <a:cs typeface="Arial"/>
                  </a:rPr>
                  <a:t>Estação de Trabalho</a:t>
                </a:r>
                <a:endParaRPr lang="pt-BR" sz="1800" b="1" i="0" dirty="0">
                  <a:solidFill>
                    <a:srgbClr val="1A4FB1">
                      <a:tint val="3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Light"/>
                  <a:ea typeface="+mn-ea"/>
                  <a:cs typeface="Arial"/>
                </a:endParaRPr>
              </a:p>
            </p:txBody>
          </p:sp>
          <p:grpSp>
            <p:nvGrpSpPr>
              <p:cNvPr id="85" name="Group 38"/>
              <p:cNvGrpSpPr/>
              <p:nvPr/>
            </p:nvGrpSpPr>
            <p:grpSpPr>
              <a:xfrm>
                <a:off x="2310530" y="3625233"/>
                <a:ext cx="2053799" cy="2761830"/>
                <a:chOff x="2239474" y="3216068"/>
                <a:chExt cx="2424261" cy="3260005"/>
              </a:xfrm>
            </p:grpSpPr>
            <p:grpSp>
              <p:nvGrpSpPr>
                <p:cNvPr id="86" name="Group 36"/>
                <p:cNvGrpSpPr/>
                <p:nvPr/>
              </p:nvGrpSpPr>
              <p:grpSpPr>
                <a:xfrm>
                  <a:off x="2239474" y="3216068"/>
                  <a:ext cx="1646322" cy="1291195"/>
                  <a:chOff x="1053324" y="1154380"/>
                  <a:chExt cx="2106649" cy="1652225"/>
                </a:xfrm>
                <a:effectLst>
                  <a:reflection blurRad="6350" stA="52000" endA="300" endPos="35000" dir="5400000" sy="-100000" algn="bl" rotWithShape="0"/>
                </a:effectLst>
              </p:grpSpPr>
              <p:pic>
                <p:nvPicPr>
                  <p:cNvPr id="88" name="Picture 4" descr="MacBook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1053324" y="1533673"/>
                    <a:ext cx="2106649" cy="127293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89" name="Picture 6" descr="The Glass Apple Logo (1998 – Present)">
                    <a:hlinkClick r:id="rId11" tooltip="The Glass Apple Logo (1998 – Present)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2409077" y="1154380"/>
                    <a:ext cx="309232" cy="379293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87" name="Picture 16" descr="S:\InternalBin\ResourceDVD\DVD_ART34\Artwork_Imagery\Hardware Photos\OEM HW\COMPUTERS - PC, Tablet, Laptop, UMPC\Vista Fashion Laptops and PCs\Toshiba Portege R500 Front with Vista.pn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 bwMode="auto">
                <a:xfrm>
                  <a:off x="2823506" y="3809073"/>
                  <a:ext cx="1840229" cy="2667000"/>
                </a:xfrm>
                <a:prstGeom prst="rect">
                  <a:avLst/>
                </a:prstGeom>
                <a:noFill/>
                <a:effectLst/>
              </p:spPr>
            </p:pic>
          </p:grpSp>
        </p:grpSp>
        <p:pic>
          <p:nvPicPr>
            <p:cNvPr id="82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 t="3200"/>
            <a:stretch>
              <a:fillRect/>
            </a:stretch>
          </p:blipFill>
          <p:spPr bwMode="auto">
            <a:xfrm>
              <a:off x="3020374" y="4405974"/>
              <a:ext cx="1111987" cy="3417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286"/>
            <a:ext cx="9144032" cy="682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1260</Words>
  <Application>Microsoft Office PowerPoint</Application>
  <PresentationFormat>Apresentação na tela (4:3)</PresentationFormat>
  <Paragraphs>159</Paragraphs>
  <Slides>20</Slides>
  <Notes>14</Notes>
  <HiddenSlides>1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v-risen</dc:creator>
  <cp:lastModifiedBy>v-risen</cp:lastModifiedBy>
  <cp:revision>194</cp:revision>
  <dcterms:created xsi:type="dcterms:W3CDTF">2009-09-08T14:56:51Z</dcterms:created>
  <dcterms:modified xsi:type="dcterms:W3CDTF">2010-05-11T04:20:26Z</dcterms:modified>
</cp:coreProperties>
</file>